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6858000" cy="9144000" type="screen4x3"/>
  <p:notesSz cx="6807200"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野本歩" initials="" lastIdx="3" clrIdx="0"/>
  <p:cmAuthor id="1" name="nomoto.ayumi" initials="n" lastIdx="1" clrIdx="1">
    <p:extLst>
      <p:ext uri="{19B8F6BF-5375-455C-9EA6-DF929625EA0E}">
        <p15:presenceInfo xmlns:p15="http://schemas.microsoft.com/office/powerpoint/2012/main" userId="nomoto.ayum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4E9AD8-4124-4E74-8C64-07CE461941A3}">
  <a:tblStyle styleId="{E24E9AD8-4124-4E74-8C64-07CE461941A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670"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787" cy="498693"/>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5838" y="0"/>
            <a:ext cx="2949787" cy="498693"/>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0647"/>
            <a:ext cx="2949787" cy="49869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a752c5c39_1_59: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a752c5c39_1_59:notes"/>
          <p:cNvSpPr txBox="1">
            <a:spLocks noGrp="1"/>
          </p:cNvSpPr>
          <p:nvPr>
            <p:ph type="body" idx="1"/>
          </p:nvPr>
        </p:nvSpPr>
        <p:spPr>
          <a:xfrm>
            <a:off x="680720" y="4783307"/>
            <a:ext cx="5445900" cy="39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g4a752c5c39_1_59:notes"/>
          <p:cNvSpPr txBox="1">
            <a:spLocks noGrp="1"/>
          </p:cNvSpPr>
          <p:nvPr>
            <p:ph type="sldNum" idx="12"/>
          </p:nvPr>
        </p:nvSpPr>
        <p:spPr>
          <a:xfrm>
            <a:off x="3855838" y="9440647"/>
            <a:ext cx="2949900" cy="4986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1: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1: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62" name="Google Shape;262;p11: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altLang="ja-JP" sz="1200">
                <a:solidFill>
                  <a:schemeClr val="dk1"/>
                </a:solidFill>
                <a:latin typeface="Arial"/>
                <a:ea typeface="Arial"/>
                <a:cs typeface="Arial"/>
                <a:sym typeface="Arial"/>
              </a:rPr>
              <a:t>11</a:t>
            </a:fld>
            <a:endParaRPr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2: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2: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89" name="Google Shape;289;p12: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altLang="ja-JP" sz="1200">
                <a:solidFill>
                  <a:schemeClr val="dk1"/>
                </a:solidFill>
                <a:latin typeface="Arial"/>
                <a:ea typeface="Arial"/>
                <a:cs typeface="Arial"/>
                <a:sym typeface="Arial"/>
              </a:rPr>
              <a:t>12</a:t>
            </a:fld>
            <a:endParaRPr sz="12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3: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13: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4: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4: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15" name="Google Shape;315;p14: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altLang="ja-JP"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4a09433077_0_0: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4a09433077_0_0:notes"/>
          <p:cNvSpPr txBox="1">
            <a:spLocks noGrp="1"/>
          </p:cNvSpPr>
          <p:nvPr>
            <p:ph type="body" idx="1"/>
          </p:nvPr>
        </p:nvSpPr>
        <p:spPr>
          <a:xfrm>
            <a:off x="680720" y="4783307"/>
            <a:ext cx="5445900" cy="39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4a09433077_0_0:notes"/>
          <p:cNvSpPr txBox="1">
            <a:spLocks noGrp="1"/>
          </p:cNvSpPr>
          <p:nvPr>
            <p:ph type="sldNum" idx="12"/>
          </p:nvPr>
        </p:nvSpPr>
        <p:spPr>
          <a:xfrm>
            <a:off x="3855838" y="9440647"/>
            <a:ext cx="2949900" cy="4986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5: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15: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6: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16: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7: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17: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8: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p18: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9: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19: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0: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20: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1: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p21: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2: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p22: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3: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 name="Google Shape;514;p23: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4: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1" name="Google Shape;531;p24: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5: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3" name="Google Shape;543;p25: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26: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5" name="Google Shape;565;p26: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27: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0" name="Google Shape;580;p27: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28: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5" name="Google Shape;595;p28: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30: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9" name="Google Shape;619;p30: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31: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1" name="Google Shape;631;p31: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32: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2" name="Google Shape;652;p32: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33: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4" name="Google Shape;674;p33: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34: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6" name="Google Shape;696;p34: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35: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p35: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710" name="Google Shape;710;p35: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altLang="ja-JP" sz="1200">
                <a:solidFill>
                  <a:schemeClr val="dk1"/>
                </a:solidFill>
                <a:latin typeface="Arial"/>
                <a:ea typeface="Arial"/>
                <a:cs typeface="Arial"/>
                <a:sym typeface="Arial"/>
              </a:rPr>
              <a:t>35</a:t>
            </a:fld>
            <a:endParaRPr sz="120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36: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p36: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737" name="Google Shape;737;p36: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altLang="ja-JP" sz="1200">
                <a:solidFill>
                  <a:schemeClr val="dk1"/>
                </a:solidFill>
                <a:latin typeface="Arial"/>
                <a:ea typeface="Arial"/>
                <a:cs typeface="Arial"/>
                <a:sym typeface="Arial"/>
              </a:rPr>
              <a:t>36</a:t>
            </a:fld>
            <a:endParaRPr sz="120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37: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1" name="Google Shape;761;p37: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38: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p38: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774" name="Google Shape;774;p38: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altLang="ja-JP" sz="1200">
                <a:solidFill>
                  <a:schemeClr val="dk1"/>
                </a:solidFill>
                <a:latin typeface="Arial"/>
                <a:ea typeface="Arial"/>
                <a:cs typeface="Arial"/>
                <a:sym typeface="Arial"/>
              </a:rPr>
              <a:t>38</a:t>
            </a:fld>
            <a:endParaRPr sz="120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39: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1" name="Google Shape;801;p39: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40: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814" name="Google Shape;814;p40: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41: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826" name="Google Shape;826;p41: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42: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855" name="Google Shape;855;p42: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43: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878" name="Google Shape;878;p43: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44: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890" name="Google Shape;890;p44: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45: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910" name="Google Shape;910;p45: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4db22cd4bd_0_3: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4db22cd4bd_0_3:notes"/>
          <p:cNvSpPr txBox="1">
            <a:spLocks noGrp="1"/>
          </p:cNvSpPr>
          <p:nvPr>
            <p:ph type="body" idx="1"/>
          </p:nvPr>
        </p:nvSpPr>
        <p:spPr>
          <a:xfrm>
            <a:off x="680720" y="4783307"/>
            <a:ext cx="5445900" cy="39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6" name="Google Shape;926;g4db22cd4bd_0_3:notes"/>
          <p:cNvSpPr txBox="1">
            <a:spLocks noGrp="1"/>
          </p:cNvSpPr>
          <p:nvPr>
            <p:ph type="sldNum" idx="12"/>
          </p:nvPr>
        </p:nvSpPr>
        <p:spPr>
          <a:xfrm>
            <a:off x="3855838" y="9440647"/>
            <a:ext cx="2949900" cy="4986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4c9243861c_3_0: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4c9243861c_3_0:notes"/>
          <p:cNvSpPr txBox="1">
            <a:spLocks noGrp="1"/>
          </p:cNvSpPr>
          <p:nvPr>
            <p:ph type="body" idx="1"/>
          </p:nvPr>
        </p:nvSpPr>
        <p:spPr>
          <a:xfrm>
            <a:off x="680720" y="4783307"/>
            <a:ext cx="5445900" cy="39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2" name="Google Shape;942;g4c9243861c_3_0:notes"/>
          <p:cNvSpPr txBox="1">
            <a:spLocks noGrp="1"/>
          </p:cNvSpPr>
          <p:nvPr>
            <p:ph type="sldNum" idx="12"/>
          </p:nvPr>
        </p:nvSpPr>
        <p:spPr>
          <a:xfrm>
            <a:off x="3855838" y="9440647"/>
            <a:ext cx="2949900" cy="4986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46: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956" name="Google Shape;956;p46: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47: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974" name="Google Shape;974;p47: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8: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4db22cd4bd_0_52: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4db22cd4bd_0_52:notes"/>
          <p:cNvSpPr txBox="1">
            <a:spLocks noGrp="1"/>
          </p:cNvSpPr>
          <p:nvPr>
            <p:ph type="body" idx="1"/>
          </p:nvPr>
        </p:nvSpPr>
        <p:spPr>
          <a:xfrm>
            <a:off x="680720" y="4783307"/>
            <a:ext cx="5445900" cy="39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1" name="Google Shape;991;g4db22cd4bd_0_52:notes"/>
          <p:cNvSpPr txBox="1">
            <a:spLocks noGrp="1"/>
          </p:cNvSpPr>
          <p:nvPr>
            <p:ph type="sldNum" idx="12"/>
          </p:nvPr>
        </p:nvSpPr>
        <p:spPr>
          <a:xfrm>
            <a:off x="3855838" y="9440647"/>
            <a:ext cx="2949900" cy="4986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4db22cd4bd_0_33: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4db22cd4bd_0_33:notes"/>
          <p:cNvSpPr txBox="1">
            <a:spLocks noGrp="1"/>
          </p:cNvSpPr>
          <p:nvPr>
            <p:ph type="body" idx="1"/>
          </p:nvPr>
        </p:nvSpPr>
        <p:spPr>
          <a:xfrm>
            <a:off x="680720" y="4783307"/>
            <a:ext cx="5445900" cy="39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3" name="Google Shape;1003;g4db22cd4bd_0_33:notes"/>
          <p:cNvSpPr txBox="1">
            <a:spLocks noGrp="1"/>
          </p:cNvSpPr>
          <p:nvPr>
            <p:ph type="sldNum" idx="12"/>
          </p:nvPr>
        </p:nvSpPr>
        <p:spPr>
          <a:xfrm>
            <a:off x="3855838" y="9440647"/>
            <a:ext cx="2949900" cy="4986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51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a752c5c39_1_0: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a752c5c39_1_0:notes"/>
          <p:cNvSpPr txBox="1">
            <a:spLocks noGrp="1"/>
          </p:cNvSpPr>
          <p:nvPr>
            <p:ph type="body" idx="1"/>
          </p:nvPr>
        </p:nvSpPr>
        <p:spPr>
          <a:xfrm>
            <a:off x="680720" y="4783307"/>
            <a:ext cx="5445900" cy="39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4a752c5c39_1_0:notes"/>
          <p:cNvSpPr txBox="1">
            <a:spLocks noGrp="1"/>
          </p:cNvSpPr>
          <p:nvPr>
            <p:ph type="sldNum" idx="12"/>
          </p:nvPr>
        </p:nvSpPr>
        <p:spPr>
          <a:xfrm>
            <a:off x="3855838" y="9440647"/>
            <a:ext cx="2949900" cy="4986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a752c5c39_1_7: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a752c5c39_1_7:notes"/>
          <p:cNvSpPr txBox="1">
            <a:spLocks noGrp="1"/>
          </p:cNvSpPr>
          <p:nvPr>
            <p:ph type="body" idx="1"/>
          </p:nvPr>
        </p:nvSpPr>
        <p:spPr>
          <a:xfrm>
            <a:off x="680720" y="4783307"/>
            <a:ext cx="5445900" cy="39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g4a752c5c39_1_7:notes"/>
          <p:cNvSpPr txBox="1">
            <a:spLocks noGrp="1"/>
          </p:cNvSpPr>
          <p:nvPr>
            <p:ph type="sldNum" idx="12"/>
          </p:nvPr>
        </p:nvSpPr>
        <p:spPr>
          <a:xfrm>
            <a:off x="3855838" y="9440647"/>
            <a:ext cx="2949900" cy="4986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9: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txBox="1">
            <a:spLocks noGrp="1"/>
          </p:cNvSpPr>
          <p:nvPr>
            <p:ph type="body" idx="1"/>
          </p:nvPr>
        </p:nvSpPr>
        <p:spPr>
          <a:xfrm>
            <a:off x="680720" y="4783307"/>
            <a:ext cx="5445760" cy="3913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0: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514350" y="1496484"/>
            <a:ext cx="5829300" cy="3183467"/>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857250" y="4802717"/>
            <a:ext cx="5143500" cy="2207683"/>
          </a:xfrm>
          <a:prstGeom prst="rect">
            <a:avLst/>
          </a:prstGeom>
          <a:noFill/>
          <a:ln>
            <a:noFill/>
          </a:ln>
        </p:spPr>
        <p:txBody>
          <a:bodyPr spcFirstLastPara="1" wrap="square" lIns="91425" tIns="91425" rIns="91425" bIns="91425" anchor="t" anchorCtr="0"/>
          <a:lstStyle>
            <a:lvl1pPr marR="0" lvl="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9" name="Google Shape;19;p2"/>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051" b="0" i="0" u="none" strike="noStrike" cap="none">
              <a:solidFill>
                <a:schemeClr val="lt1"/>
              </a:solidFill>
              <a:latin typeface="Arial"/>
              <a:ea typeface="Arial"/>
              <a:cs typeface="Arial"/>
              <a:sym typeface="Arial"/>
            </a:endParaRPr>
          </a:p>
        </p:txBody>
      </p:sp>
      <p:sp>
        <p:nvSpPr>
          <p:cNvPr id="20" name="Google Shape;20;p2"/>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2"/>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D0CECE"/>
                </a:solidFill>
                <a:latin typeface="Calibri"/>
                <a:ea typeface="Calibri"/>
                <a:cs typeface="Calibri"/>
                <a:sym typeface="Calibri"/>
              </a:defRPr>
            </a:lvl1pPr>
            <a:lvl2pPr marL="0" marR="0" lvl="1" indent="0" algn="r" rtl="0">
              <a:spcBef>
                <a:spcPts val="0"/>
              </a:spcBef>
              <a:buNone/>
              <a:defRPr sz="900" b="0" i="0" u="none" strike="noStrike" cap="none">
                <a:solidFill>
                  <a:srgbClr val="D0CECE"/>
                </a:solidFill>
                <a:latin typeface="Calibri"/>
                <a:ea typeface="Calibri"/>
                <a:cs typeface="Calibri"/>
                <a:sym typeface="Calibri"/>
              </a:defRPr>
            </a:lvl2pPr>
            <a:lvl3pPr marL="0" marR="0" lvl="2" indent="0" algn="r" rtl="0">
              <a:spcBef>
                <a:spcPts val="0"/>
              </a:spcBef>
              <a:buNone/>
              <a:defRPr sz="900" b="0" i="0" u="none" strike="noStrike" cap="none">
                <a:solidFill>
                  <a:srgbClr val="D0CECE"/>
                </a:solidFill>
                <a:latin typeface="Calibri"/>
                <a:ea typeface="Calibri"/>
                <a:cs typeface="Calibri"/>
                <a:sym typeface="Calibri"/>
              </a:defRPr>
            </a:lvl3pPr>
            <a:lvl4pPr marL="0" marR="0" lvl="3" indent="0" algn="r" rtl="0">
              <a:spcBef>
                <a:spcPts val="0"/>
              </a:spcBef>
              <a:buNone/>
              <a:defRPr sz="900" b="0" i="0" u="none" strike="noStrike" cap="none">
                <a:solidFill>
                  <a:srgbClr val="D0CECE"/>
                </a:solidFill>
                <a:latin typeface="Calibri"/>
                <a:ea typeface="Calibri"/>
                <a:cs typeface="Calibri"/>
                <a:sym typeface="Calibri"/>
              </a:defRPr>
            </a:lvl4pPr>
            <a:lvl5pPr marL="0" marR="0" lvl="4" indent="0" algn="r" rtl="0">
              <a:spcBef>
                <a:spcPts val="0"/>
              </a:spcBef>
              <a:buNone/>
              <a:defRPr sz="900" b="0" i="0" u="none" strike="noStrike" cap="none">
                <a:solidFill>
                  <a:srgbClr val="D0CECE"/>
                </a:solidFill>
                <a:latin typeface="Calibri"/>
                <a:ea typeface="Calibri"/>
                <a:cs typeface="Calibri"/>
                <a:sym typeface="Calibri"/>
              </a:defRPr>
            </a:lvl5pPr>
            <a:lvl6pPr marL="0" marR="0" lvl="5" indent="0" algn="r" rtl="0">
              <a:spcBef>
                <a:spcPts val="0"/>
              </a:spcBef>
              <a:buNone/>
              <a:defRPr sz="900" b="0" i="0" u="none" strike="noStrike" cap="none">
                <a:solidFill>
                  <a:srgbClr val="D0CECE"/>
                </a:solidFill>
                <a:latin typeface="Calibri"/>
                <a:ea typeface="Calibri"/>
                <a:cs typeface="Calibri"/>
                <a:sym typeface="Calibri"/>
              </a:defRPr>
            </a:lvl6pPr>
            <a:lvl7pPr marL="0" marR="0" lvl="6" indent="0" algn="r" rtl="0">
              <a:spcBef>
                <a:spcPts val="0"/>
              </a:spcBef>
              <a:buNone/>
              <a:defRPr sz="900" b="0" i="0" u="none" strike="noStrike" cap="none">
                <a:solidFill>
                  <a:srgbClr val="D0CECE"/>
                </a:solidFill>
                <a:latin typeface="Calibri"/>
                <a:ea typeface="Calibri"/>
                <a:cs typeface="Calibri"/>
                <a:sym typeface="Calibri"/>
              </a:defRPr>
            </a:lvl7pPr>
            <a:lvl8pPr marL="0" marR="0" lvl="7" indent="0" algn="r" rtl="0">
              <a:spcBef>
                <a:spcPts val="0"/>
              </a:spcBef>
              <a:buNone/>
              <a:defRPr sz="900" b="0" i="0" u="none" strike="noStrike" cap="none">
                <a:solidFill>
                  <a:srgbClr val="D0CECE"/>
                </a:solidFill>
                <a:latin typeface="Calibri"/>
                <a:ea typeface="Calibri"/>
                <a:cs typeface="Calibri"/>
                <a:sym typeface="Calibri"/>
              </a:defRPr>
            </a:lvl8pPr>
            <a:lvl9pPr marL="0" marR="0" lvl="8" indent="0" algn="r" rtl="0">
              <a:spcBef>
                <a:spcPts val="0"/>
              </a:spcBef>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11"/>
          <p:cNvSpPr txBox="1">
            <a:spLocks noGrp="1"/>
          </p:cNvSpPr>
          <p:nvPr>
            <p:ph type="body" idx="1"/>
          </p:nvPr>
        </p:nvSpPr>
        <p:spPr>
          <a:xfrm rot="5400000">
            <a:off x="528108" y="2377546"/>
            <a:ext cx="5801784" cy="5915025"/>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5" name="Google Shape;85;p11"/>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051">
              <a:solidFill>
                <a:schemeClr val="lt1"/>
              </a:solidFill>
              <a:latin typeface="Arial"/>
              <a:ea typeface="Arial"/>
              <a:cs typeface="Arial"/>
              <a:sym typeface="Arial"/>
            </a:endParaRPr>
          </a:p>
        </p:txBody>
      </p:sp>
      <p:sp>
        <p:nvSpPr>
          <p:cNvPr id="86" name="Google Shape;86;p11"/>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1"/>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D0CECE"/>
                </a:solidFill>
                <a:latin typeface="Calibri"/>
                <a:ea typeface="Calibri"/>
                <a:cs typeface="Calibri"/>
                <a:sym typeface="Calibri"/>
              </a:defRPr>
            </a:lvl1pPr>
            <a:lvl2pPr marL="0" marR="0" lvl="1" indent="0" algn="r" rtl="0">
              <a:spcBef>
                <a:spcPts val="0"/>
              </a:spcBef>
              <a:buNone/>
              <a:defRPr sz="900">
                <a:solidFill>
                  <a:srgbClr val="D0CECE"/>
                </a:solidFill>
                <a:latin typeface="Calibri"/>
                <a:ea typeface="Calibri"/>
                <a:cs typeface="Calibri"/>
                <a:sym typeface="Calibri"/>
              </a:defRPr>
            </a:lvl2pPr>
            <a:lvl3pPr marL="0" marR="0" lvl="2" indent="0" algn="r" rtl="0">
              <a:spcBef>
                <a:spcPts val="0"/>
              </a:spcBef>
              <a:buNone/>
              <a:defRPr sz="900">
                <a:solidFill>
                  <a:srgbClr val="D0CECE"/>
                </a:solidFill>
                <a:latin typeface="Calibri"/>
                <a:ea typeface="Calibri"/>
                <a:cs typeface="Calibri"/>
                <a:sym typeface="Calibri"/>
              </a:defRPr>
            </a:lvl3pPr>
            <a:lvl4pPr marL="0" marR="0" lvl="3" indent="0" algn="r" rtl="0">
              <a:spcBef>
                <a:spcPts val="0"/>
              </a:spcBef>
              <a:buNone/>
              <a:defRPr sz="900">
                <a:solidFill>
                  <a:srgbClr val="D0CECE"/>
                </a:solidFill>
                <a:latin typeface="Calibri"/>
                <a:ea typeface="Calibri"/>
                <a:cs typeface="Calibri"/>
                <a:sym typeface="Calibri"/>
              </a:defRPr>
            </a:lvl4pPr>
            <a:lvl5pPr marL="0" marR="0" lvl="4" indent="0" algn="r" rtl="0">
              <a:spcBef>
                <a:spcPts val="0"/>
              </a:spcBef>
              <a:buNone/>
              <a:defRPr sz="900">
                <a:solidFill>
                  <a:srgbClr val="D0CECE"/>
                </a:solidFill>
                <a:latin typeface="Calibri"/>
                <a:ea typeface="Calibri"/>
                <a:cs typeface="Calibri"/>
                <a:sym typeface="Calibri"/>
              </a:defRPr>
            </a:lvl5pPr>
            <a:lvl6pPr marL="0" marR="0" lvl="5" indent="0" algn="r" rtl="0">
              <a:spcBef>
                <a:spcPts val="0"/>
              </a:spcBef>
              <a:buNone/>
              <a:defRPr sz="900">
                <a:solidFill>
                  <a:srgbClr val="D0CECE"/>
                </a:solidFill>
                <a:latin typeface="Calibri"/>
                <a:ea typeface="Calibri"/>
                <a:cs typeface="Calibri"/>
                <a:sym typeface="Calibri"/>
              </a:defRPr>
            </a:lvl6pPr>
            <a:lvl7pPr marL="0" marR="0" lvl="6" indent="0" algn="r" rtl="0">
              <a:spcBef>
                <a:spcPts val="0"/>
              </a:spcBef>
              <a:buNone/>
              <a:defRPr sz="900">
                <a:solidFill>
                  <a:srgbClr val="D0CECE"/>
                </a:solidFill>
                <a:latin typeface="Calibri"/>
                <a:ea typeface="Calibri"/>
                <a:cs typeface="Calibri"/>
                <a:sym typeface="Calibri"/>
              </a:defRPr>
            </a:lvl7pPr>
            <a:lvl8pPr marL="0" marR="0" lvl="7" indent="0" algn="r" rtl="0">
              <a:spcBef>
                <a:spcPts val="0"/>
              </a:spcBef>
              <a:buNone/>
              <a:defRPr sz="900">
                <a:solidFill>
                  <a:srgbClr val="D0CECE"/>
                </a:solidFill>
                <a:latin typeface="Calibri"/>
                <a:ea typeface="Calibri"/>
                <a:cs typeface="Calibri"/>
                <a:sym typeface="Calibri"/>
              </a:defRPr>
            </a:lvl8pPr>
            <a:lvl9pPr marL="0" marR="0" lvl="8" indent="0" algn="r" rtl="0">
              <a:spcBef>
                <a:spcPts val="0"/>
              </a:spcBef>
              <a:buNone/>
              <a:defRPr sz="900">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88" name="Google Shape;88;p11"/>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rot="5400000">
            <a:off x="1772576" y="3622015"/>
            <a:ext cx="7749117" cy="1478756"/>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2"/>
          <p:cNvSpPr txBox="1">
            <a:spLocks noGrp="1"/>
          </p:cNvSpPr>
          <p:nvPr>
            <p:ph type="body" idx="1"/>
          </p:nvPr>
        </p:nvSpPr>
        <p:spPr>
          <a:xfrm rot="5400000">
            <a:off x="-1227799" y="2186121"/>
            <a:ext cx="7749117" cy="435054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2" name="Google Shape;92;p12"/>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051">
              <a:solidFill>
                <a:schemeClr val="lt1"/>
              </a:solidFill>
              <a:latin typeface="Arial"/>
              <a:ea typeface="Arial"/>
              <a:cs typeface="Arial"/>
              <a:sym typeface="Arial"/>
            </a:endParaRPr>
          </a:p>
        </p:txBody>
      </p:sp>
      <p:sp>
        <p:nvSpPr>
          <p:cNvPr id="93" name="Google Shape;93;p12"/>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2"/>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D0CECE"/>
                </a:solidFill>
                <a:latin typeface="Calibri"/>
                <a:ea typeface="Calibri"/>
                <a:cs typeface="Calibri"/>
                <a:sym typeface="Calibri"/>
              </a:defRPr>
            </a:lvl1pPr>
            <a:lvl2pPr marL="0" marR="0" lvl="1" indent="0" algn="r" rtl="0">
              <a:spcBef>
                <a:spcPts val="0"/>
              </a:spcBef>
              <a:buNone/>
              <a:defRPr sz="900">
                <a:solidFill>
                  <a:srgbClr val="D0CECE"/>
                </a:solidFill>
                <a:latin typeface="Calibri"/>
                <a:ea typeface="Calibri"/>
                <a:cs typeface="Calibri"/>
                <a:sym typeface="Calibri"/>
              </a:defRPr>
            </a:lvl2pPr>
            <a:lvl3pPr marL="0" marR="0" lvl="2" indent="0" algn="r" rtl="0">
              <a:spcBef>
                <a:spcPts val="0"/>
              </a:spcBef>
              <a:buNone/>
              <a:defRPr sz="900">
                <a:solidFill>
                  <a:srgbClr val="D0CECE"/>
                </a:solidFill>
                <a:latin typeface="Calibri"/>
                <a:ea typeface="Calibri"/>
                <a:cs typeface="Calibri"/>
                <a:sym typeface="Calibri"/>
              </a:defRPr>
            </a:lvl3pPr>
            <a:lvl4pPr marL="0" marR="0" lvl="3" indent="0" algn="r" rtl="0">
              <a:spcBef>
                <a:spcPts val="0"/>
              </a:spcBef>
              <a:buNone/>
              <a:defRPr sz="900">
                <a:solidFill>
                  <a:srgbClr val="D0CECE"/>
                </a:solidFill>
                <a:latin typeface="Calibri"/>
                <a:ea typeface="Calibri"/>
                <a:cs typeface="Calibri"/>
                <a:sym typeface="Calibri"/>
              </a:defRPr>
            </a:lvl4pPr>
            <a:lvl5pPr marL="0" marR="0" lvl="4" indent="0" algn="r" rtl="0">
              <a:spcBef>
                <a:spcPts val="0"/>
              </a:spcBef>
              <a:buNone/>
              <a:defRPr sz="900">
                <a:solidFill>
                  <a:srgbClr val="D0CECE"/>
                </a:solidFill>
                <a:latin typeface="Calibri"/>
                <a:ea typeface="Calibri"/>
                <a:cs typeface="Calibri"/>
                <a:sym typeface="Calibri"/>
              </a:defRPr>
            </a:lvl5pPr>
            <a:lvl6pPr marL="0" marR="0" lvl="5" indent="0" algn="r" rtl="0">
              <a:spcBef>
                <a:spcPts val="0"/>
              </a:spcBef>
              <a:buNone/>
              <a:defRPr sz="900">
                <a:solidFill>
                  <a:srgbClr val="D0CECE"/>
                </a:solidFill>
                <a:latin typeface="Calibri"/>
                <a:ea typeface="Calibri"/>
                <a:cs typeface="Calibri"/>
                <a:sym typeface="Calibri"/>
              </a:defRPr>
            </a:lvl6pPr>
            <a:lvl7pPr marL="0" marR="0" lvl="6" indent="0" algn="r" rtl="0">
              <a:spcBef>
                <a:spcPts val="0"/>
              </a:spcBef>
              <a:buNone/>
              <a:defRPr sz="900">
                <a:solidFill>
                  <a:srgbClr val="D0CECE"/>
                </a:solidFill>
                <a:latin typeface="Calibri"/>
                <a:ea typeface="Calibri"/>
                <a:cs typeface="Calibri"/>
                <a:sym typeface="Calibri"/>
              </a:defRPr>
            </a:lvl7pPr>
            <a:lvl8pPr marL="0" marR="0" lvl="7" indent="0" algn="r" rtl="0">
              <a:spcBef>
                <a:spcPts val="0"/>
              </a:spcBef>
              <a:buNone/>
              <a:defRPr sz="900">
                <a:solidFill>
                  <a:srgbClr val="D0CECE"/>
                </a:solidFill>
                <a:latin typeface="Calibri"/>
                <a:ea typeface="Calibri"/>
                <a:cs typeface="Calibri"/>
                <a:sym typeface="Calibri"/>
              </a:defRPr>
            </a:lvl8pPr>
            <a:lvl9pPr marL="0" marR="0" lvl="8" indent="0" algn="r" rtl="0">
              <a:spcBef>
                <a:spcPts val="0"/>
              </a:spcBef>
              <a:buNone/>
              <a:defRPr sz="900">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95" name="Google Shape;95;p12"/>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3"/>
          <p:cNvSpPr txBox="1">
            <a:spLocks noGrp="1"/>
          </p:cNvSpPr>
          <p:nvPr>
            <p:ph type="body" idx="1"/>
          </p:nvPr>
        </p:nvSpPr>
        <p:spPr>
          <a:xfrm>
            <a:off x="471488" y="2434167"/>
            <a:ext cx="5915025" cy="5801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 name="Google Shape;26;p3"/>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051" b="0" i="0" u="none" strike="noStrike" cap="none">
              <a:solidFill>
                <a:schemeClr val="lt1"/>
              </a:solidFill>
              <a:latin typeface="Arial"/>
              <a:ea typeface="Arial"/>
              <a:cs typeface="Arial"/>
              <a:sym typeface="Arial"/>
            </a:endParaRPr>
          </a:p>
        </p:txBody>
      </p:sp>
      <p:sp>
        <p:nvSpPr>
          <p:cNvPr id="27" name="Google Shape;27;p3"/>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D0CECE"/>
                </a:solidFill>
                <a:latin typeface="Calibri"/>
                <a:ea typeface="Calibri"/>
                <a:cs typeface="Calibri"/>
                <a:sym typeface="Calibri"/>
              </a:defRPr>
            </a:lvl1pPr>
            <a:lvl2pPr marL="0" marR="0" lvl="1" indent="0" algn="r" rtl="0">
              <a:spcBef>
                <a:spcPts val="0"/>
              </a:spcBef>
              <a:buNone/>
              <a:defRPr sz="900" b="0" i="0" u="none" strike="noStrike" cap="none">
                <a:solidFill>
                  <a:srgbClr val="D0CECE"/>
                </a:solidFill>
                <a:latin typeface="Calibri"/>
                <a:ea typeface="Calibri"/>
                <a:cs typeface="Calibri"/>
                <a:sym typeface="Calibri"/>
              </a:defRPr>
            </a:lvl2pPr>
            <a:lvl3pPr marL="0" marR="0" lvl="2" indent="0" algn="r" rtl="0">
              <a:spcBef>
                <a:spcPts val="0"/>
              </a:spcBef>
              <a:buNone/>
              <a:defRPr sz="900" b="0" i="0" u="none" strike="noStrike" cap="none">
                <a:solidFill>
                  <a:srgbClr val="D0CECE"/>
                </a:solidFill>
                <a:latin typeface="Calibri"/>
                <a:ea typeface="Calibri"/>
                <a:cs typeface="Calibri"/>
                <a:sym typeface="Calibri"/>
              </a:defRPr>
            </a:lvl3pPr>
            <a:lvl4pPr marL="0" marR="0" lvl="3" indent="0" algn="r" rtl="0">
              <a:spcBef>
                <a:spcPts val="0"/>
              </a:spcBef>
              <a:buNone/>
              <a:defRPr sz="900" b="0" i="0" u="none" strike="noStrike" cap="none">
                <a:solidFill>
                  <a:srgbClr val="D0CECE"/>
                </a:solidFill>
                <a:latin typeface="Calibri"/>
                <a:ea typeface="Calibri"/>
                <a:cs typeface="Calibri"/>
                <a:sym typeface="Calibri"/>
              </a:defRPr>
            </a:lvl4pPr>
            <a:lvl5pPr marL="0" marR="0" lvl="4" indent="0" algn="r" rtl="0">
              <a:spcBef>
                <a:spcPts val="0"/>
              </a:spcBef>
              <a:buNone/>
              <a:defRPr sz="900" b="0" i="0" u="none" strike="noStrike" cap="none">
                <a:solidFill>
                  <a:srgbClr val="D0CECE"/>
                </a:solidFill>
                <a:latin typeface="Calibri"/>
                <a:ea typeface="Calibri"/>
                <a:cs typeface="Calibri"/>
                <a:sym typeface="Calibri"/>
              </a:defRPr>
            </a:lvl5pPr>
            <a:lvl6pPr marL="0" marR="0" lvl="5" indent="0" algn="r" rtl="0">
              <a:spcBef>
                <a:spcPts val="0"/>
              </a:spcBef>
              <a:buNone/>
              <a:defRPr sz="900" b="0" i="0" u="none" strike="noStrike" cap="none">
                <a:solidFill>
                  <a:srgbClr val="D0CECE"/>
                </a:solidFill>
                <a:latin typeface="Calibri"/>
                <a:ea typeface="Calibri"/>
                <a:cs typeface="Calibri"/>
                <a:sym typeface="Calibri"/>
              </a:defRPr>
            </a:lvl6pPr>
            <a:lvl7pPr marL="0" marR="0" lvl="6" indent="0" algn="r" rtl="0">
              <a:spcBef>
                <a:spcPts val="0"/>
              </a:spcBef>
              <a:buNone/>
              <a:defRPr sz="900" b="0" i="0" u="none" strike="noStrike" cap="none">
                <a:solidFill>
                  <a:srgbClr val="D0CECE"/>
                </a:solidFill>
                <a:latin typeface="Calibri"/>
                <a:ea typeface="Calibri"/>
                <a:cs typeface="Calibri"/>
                <a:sym typeface="Calibri"/>
              </a:defRPr>
            </a:lvl7pPr>
            <a:lvl8pPr marL="0" marR="0" lvl="7" indent="0" algn="r" rtl="0">
              <a:spcBef>
                <a:spcPts val="0"/>
              </a:spcBef>
              <a:buNone/>
              <a:defRPr sz="900" b="0" i="0" u="none" strike="noStrike" cap="none">
                <a:solidFill>
                  <a:srgbClr val="D0CECE"/>
                </a:solidFill>
                <a:latin typeface="Calibri"/>
                <a:ea typeface="Calibri"/>
                <a:cs typeface="Calibri"/>
                <a:sym typeface="Calibri"/>
              </a:defRPr>
            </a:lvl8pPr>
            <a:lvl9pPr marL="0" marR="0" lvl="8" indent="0" algn="r" rtl="0">
              <a:spcBef>
                <a:spcPts val="0"/>
              </a:spcBef>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29" name="Google Shape;29;p3"/>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467916" y="2279653"/>
            <a:ext cx="5915025" cy="3803649"/>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4"/>
          <p:cNvSpPr txBox="1">
            <a:spLocks noGrp="1"/>
          </p:cNvSpPr>
          <p:nvPr>
            <p:ph type="body" idx="1"/>
          </p:nvPr>
        </p:nvSpPr>
        <p:spPr>
          <a:xfrm>
            <a:off x="467916" y="6119286"/>
            <a:ext cx="5915025" cy="2000249"/>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3" name="Google Shape;33;p4"/>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051">
              <a:solidFill>
                <a:schemeClr val="lt1"/>
              </a:solidFill>
              <a:latin typeface="Arial"/>
              <a:ea typeface="Arial"/>
              <a:cs typeface="Arial"/>
              <a:sym typeface="Arial"/>
            </a:endParaRPr>
          </a:p>
        </p:txBody>
      </p:sp>
      <p:sp>
        <p:nvSpPr>
          <p:cNvPr id="34" name="Google Shape;34;p4"/>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D0CECE"/>
                </a:solidFill>
                <a:latin typeface="Calibri"/>
                <a:ea typeface="Calibri"/>
                <a:cs typeface="Calibri"/>
                <a:sym typeface="Calibri"/>
              </a:defRPr>
            </a:lvl1pPr>
            <a:lvl2pPr marL="0" marR="0" lvl="1" indent="0" algn="r" rtl="0">
              <a:spcBef>
                <a:spcPts val="0"/>
              </a:spcBef>
              <a:buNone/>
              <a:defRPr sz="900">
                <a:solidFill>
                  <a:srgbClr val="D0CECE"/>
                </a:solidFill>
                <a:latin typeface="Calibri"/>
                <a:ea typeface="Calibri"/>
                <a:cs typeface="Calibri"/>
                <a:sym typeface="Calibri"/>
              </a:defRPr>
            </a:lvl2pPr>
            <a:lvl3pPr marL="0" marR="0" lvl="2" indent="0" algn="r" rtl="0">
              <a:spcBef>
                <a:spcPts val="0"/>
              </a:spcBef>
              <a:buNone/>
              <a:defRPr sz="900">
                <a:solidFill>
                  <a:srgbClr val="D0CECE"/>
                </a:solidFill>
                <a:latin typeface="Calibri"/>
                <a:ea typeface="Calibri"/>
                <a:cs typeface="Calibri"/>
                <a:sym typeface="Calibri"/>
              </a:defRPr>
            </a:lvl3pPr>
            <a:lvl4pPr marL="0" marR="0" lvl="3" indent="0" algn="r" rtl="0">
              <a:spcBef>
                <a:spcPts val="0"/>
              </a:spcBef>
              <a:buNone/>
              <a:defRPr sz="900">
                <a:solidFill>
                  <a:srgbClr val="D0CECE"/>
                </a:solidFill>
                <a:latin typeface="Calibri"/>
                <a:ea typeface="Calibri"/>
                <a:cs typeface="Calibri"/>
                <a:sym typeface="Calibri"/>
              </a:defRPr>
            </a:lvl4pPr>
            <a:lvl5pPr marL="0" marR="0" lvl="4" indent="0" algn="r" rtl="0">
              <a:spcBef>
                <a:spcPts val="0"/>
              </a:spcBef>
              <a:buNone/>
              <a:defRPr sz="900">
                <a:solidFill>
                  <a:srgbClr val="D0CECE"/>
                </a:solidFill>
                <a:latin typeface="Calibri"/>
                <a:ea typeface="Calibri"/>
                <a:cs typeface="Calibri"/>
                <a:sym typeface="Calibri"/>
              </a:defRPr>
            </a:lvl5pPr>
            <a:lvl6pPr marL="0" marR="0" lvl="5" indent="0" algn="r" rtl="0">
              <a:spcBef>
                <a:spcPts val="0"/>
              </a:spcBef>
              <a:buNone/>
              <a:defRPr sz="900">
                <a:solidFill>
                  <a:srgbClr val="D0CECE"/>
                </a:solidFill>
                <a:latin typeface="Calibri"/>
                <a:ea typeface="Calibri"/>
                <a:cs typeface="Calibri"/>
                <a:sym typeface="Calibri"/>
              </a:defRPr>
            </a:lvl6pPr>
            <a:lvl7pPr marL="0" marR="0" lvl="6" indent="0" algn="r" rtl="0">
              <a:spcBef>
                <a:spcPts val="0"/>
              </a:spcBef>
              <a:buNone/>
              <a:defRPr sz="900">
                <a:solidFill>
                  <a:srgbClr val="D0CECE"/>
                </a:solidFill>
                <a:latin typeface="Calibri"/>
                <a:ea typeface="Calibri"/>
                <a:cs typeface="Calibri"/>
                <a:sym typeface="Calibri"/>
              </a:defRPr>
            </a:lvl7pPr>
            <a:lvl8pPr marL="0" marR="0" lvl="7" indent="0" algn="r" rtl="0">
              <a:spcBef>
                <a:spcPts val="0"/>
              </a:spcBef>
              <a:buNone/>
              <a:defRPr sz="900">
                <a:solidFill>
                  <a:srgbClr val="D0CECE"/>
                </a:solidFill>
                <a:latin typeface="Calibri"/>
                <a:ea typeface="Calibri"/>
                <a:cs typeface="Calibri"/>
                <a:sym typeface="Calibri"/>
              </a:defRPr>
            </a:lvl8pPr>
            <a:lvl9pPr marL="0" marR="0" lvl="8" indent="0" algn="r" rtl="0">
              <a:spcBef>
                <a:spcPts val="0"/>
              </a:spcBef>
              <a:buNone/>
              <a:defRPr sz="900">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36" name="Google Shape;36;p4"/>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5"/>
          <p:cNvSpPr txBox="1">
            <a:spLocks noGrp="1"/>
          </p:cNvSpPr>
          <p:nvPr>
            <p:ph type="body" idx="1"/>
          </p:nvPr>
        </p:nvSpPr>
        <p:spPr>
          <a:xfrm>
            <a:off x="471488" y="2434167"/>
            <a:ext cx="2914650" cy="5801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body" idx="2"/>
          </p:nvPr>
        </p:nvSpPr>
        <p:spPr>
          <a:xfrm>
            <a:off x="3471863" y="2434167"/>
            <a:ext cx="2914650" cy="5801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1" name="Google Shape;41;p5"/>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051">
              <a:solidFill>
                <a:schemeClr val="lt1"/>
              </a:solidFill>
              <a:latin typeface="Arial"/>
              <a:ea typeface="Arial"/>
              <a:cs typeface="Arial"/>
              <a:sym typeface="Arial"/>
            </a:endParaRPr>
          </a:p>
        </p:txBody>
      </p:sp>
      <p:sp>
        <p:nvSpPr>
          <p:cNvPr id="42" name="Google Shape;42;p5"/>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5"/>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D0CECE"/>
                </a:solidFill>
                <a:latin typeface="Calibri"/>
                <a:ea typeface="Calibri"/>
                <a:cs typeface="Calibri"/>
                <a:sym typeface="Calibri"/>
              </a:defRPr>
            </a:lvl1pPr>
            <a:lvl2pPr marL="0" marR="0" lvl="1" indent="0" algn="r" rtl="0">
              <a:spcBef>
                <a:spcPts val="0"/>
              </a:spcBef>
              <a:buNone/>
              <a:defRPr sz="900">
                <a:solidFill>
                  <a:srgbClr val="D0CECE"/>
                </a:solidFill>
                <a:latin typeface="Calibri"/>
                <a:ea typeface="Calibri"/>
                <a:cs typeface="Calibri"/>
                <a:sym typeface="Calibri"/>
              </a:defRPr>
            </a:lvl2pPr>
            <a:lvl3pPr marL="0" marR="0" lvl="2" indent="0" algn="r" rtl="0">
              <a:spcBef>
                <a:spcPts val="0"/>
              </a:spcBef>
              <a:buNone/>
              <a:defRPr sz="900">
                <a:solidFill>
                  <a:srgbClr val="D0CECE"/>
                </a:solidFill>
                <a:latin typeface="Calibri"/>
                <a:ea typeface="Calibri"/>
                <a:cs typeface="Calibri"/>
                <a:sym typeface="Calibri"/>
              </a:defRPr>
            </a:lvl3pPr>
            <a:lvl4pPr marL="0" marR="0" lvl="3" indent="0" algn="r" rtl="0">
              <a:spcBef>
                <a:spcPts val="0"/>
              </a:spcBef>
              <a:buNone/>
              <a:defRPr sz="900">
                <a:solidFill>
                  <a:srgbClr val="D0CECE"/>
                </a:solidFill>
                <a:latin typeface="Calibri"/>
                <a:ea typeface="Calibri"/>
                <a:cs typeface="Calibri"/>
                <a:sym typeface="Calibri"/>
              </a:defRPr>
            </a:lvl4pPr>
            <a:lvl5pPr marL="0" marR="0" lvl="4" indent="0" algn="r" rtl="0">
              <a:spcBef>
                <a:spcPts val="0"/>
              </a:spcBef>
              <a:buNone/>
              <a:defRPr sz="900">
                <a:solidFill>
                  <a:srgbClr val="D0CECE"/>
                </a:solidFill>
                <a:latin typeface="Calibri"/>
                <a:ea typeface="Calibri"/>
                <a:cs typeface="Calibri"/>
                <a:sym typeface="Calibri"/>
              </a:defRPr>
            </a:lvl5pPr>
            <a:lvl6pPr marL="0" marR="0" lvl="5" indent="0" algn="r" rtl="0">
              <a:spcBef>
                <a:spcPts val="0"/>
              </a:spcBef>
              <a:buNone/>
              <a:defRPr sz="900">
                <a:solidFill>
                  <a:srgbClr val="D0CECE"/>
                </a:solidFill>
                <a:latin typeface="Calibri"/>
                <a:ea typeface="Calibri"/>
                <a:cs typeface="Calibri"/>
                <a:sym typeface="Calibri"/>
              </a:defRPr>
            </a:lvl6pPr>
            <a:lvl7pPr marL="0" marR="0" lvl="6" indent="0" algn="r" rtl="0">
              <a:spcBef>
                <a:spcPts val="0"/>
              </a:spcBef>
              <a:buNone/>
              <a:defRPr sz="900">
                <a:solidFill>
                  <a:srgbClr val="D0CECE"/>
                </a:solidFill>
                <a:latin typeface="Calibri"/>
                <a:ea typeface="Calibri"/>
                <a:cs typeface="Calibri"/>
                <a:sym typeface="Calibri"/>
              </a:defRPr>
            </a:lvl7pPr>
            <a:lvl8pPr marL="0" marR="0" lvl="7" indent="0" algn="r" rtl="0">
              <a:spcBef>
                <a:spcPts val="0"/>
              </a:spcBef>
              <a:buNone/>
              <a:defRPr sz="900">
                <a:solidFill>
                  <a:srgbClr val="D0CECE"/>
                </a:solidFill>
                <a:latin typeface="Calibri"/>
                <a:ea typeface="Calibri"/>
                <a:cs typeface="Calibri"/>
                <a:sym typeface="Calibri"/>
              </a:defRPr>
            </a:lvl8pPr>
            <a:lvl9pPr marL="0" marR="0" lvl="8" indent="0" algn="r" rtl="0">
              <a:spcBef>
                <a:spcPts val="0"/>
              </a:spcBef>
              <a:buNone/>
              <a:defRPr sz="900">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44" name="Google Shape;44;p5"/>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472381" y="486836"/>
            <a:ext cx="5915025" cy="1767417"/>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6"/>
          <p:cNvSpPr txBox="1">
            <a:spLocks noGrp="1"/>
          </p:cNvSpPr>
          <p:nvPr>
            <p:ph type="body" idx="1"/>
          </p:nvPr>
        </p:nvSpPr>
        <p:spPr>
          <a:xfrm>
            <a:off x="472381" y="2241551"/>
            <a:ext cx="2901255" cy="1098549"/>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body" idx="2"/>
          </p:nvPr>
        </p:nvSpPr>
        <p:spPr>
          <a:xfrm>
            <a:off x="472381" y="3340100"/>
            <a:ext cx="2901255" cy="4912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body" idx="3"/>
          </p:nvPr>
        </p:nvSpPr>
        <p:spPr>
          <a:xfrm>
            <a:off x="3471863" y="2241551"/>
            <a:ext cx="2915543" cy="1098549"/>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0" name="Google Shape;50;p6"/>
          <p:cNvSpPr txBox="1">
            <a:spLocks noGrp="1"/>
          </p:cNvSpPr>
          <p:nvPr>
            <p:ph type="body" idx="4"/>
          </p:nvPr>
        </p:nvSpPr>
        <p:spPr>
          <a:xfrm>
            <a:off x="3471863" y="3340100"/>
            <a:ext cx="2915543" cy="4912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 name="Google Shape;51;p6"/>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051">
              <a:solidFill>
                <a:schemeClr val="lt1"/>
              </a:solidFill>
              <a:latin typeface="Arial"/>
              <a:ea typeface="Arial"/>
              <a:cs typeface="Arial"/>
              <a:sym typeface="Arial"/>
            </a:endParaRPr>
          </a:p>
        </p:txBody>
      </p:sp>
      <p:sp>
        <p:nvSpPr>
          <p:cNvPr id="52" name="Google Shape;52;p6"/>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6"/>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D0CECE"/>
                </a:solidFill>
                <a:latin typeface="Calibri"/>
                <a:ea typeface="Calibri"/>
                <a:cs typeface="Calibri"/>
                <a:sym typeface="Calibri"/>
              </a:defRPr>
            </a:lvl1pPr>
            <a:lvl2pPr marL="0" marR="0" lvl="1" indent="0" algn="r" rtl="0">
              <a:spcBef>
                <a:spcPts val="0"/>
              </a:spcBef>
              <a:buNone/>
              <a:defRPr sz="900">
                <a:solidFill>
                  <a:srgbClr val="D0CECE"/>
                </a:solidFill>
                <a:latin typeface="Calibri"/>
                <a:ea typeface="Calibri"/>
                <a:cs typeface="Calibri"/>
                <a:sym typeface="Calibri"/>
              </a:defRPr>
            </a:lvl2pPr>
            <a:lvl3pPr marL="0" marR="0" lvl="2" indent="0" algn="r" rtl="0">
              <a:spcBef>
                <a:spcPts val="0"/>
              </a:spcBef>
              <a:buNone/>
              <a:defRPr sz="900">
                <a:solidFill>
                  <a:srgbClr val="D0CECE"/>
                </a:solidFill>
                <a:latin typeface="Calibri"/>
                <a:ea typeface="Calibri"/>
                <a:cs typeface="Calibri"/>
                <a:sym typeface="Calibri"/>
              </a:defRPr>
            </a:lvl3pPr>
            <a:lvl4pPr marL="0" marR="0" lvl="3" indent="0" algn="r" rtl="0">
              <a:spcBef>
                <a:spcPts val="0"/>
              </a:spcBef>
              <a:buNone/>
              <a:defRPr sz="900">
                <a:solidFill>
                  <a:srgbClr val="D0CECE"/>
                </a:solidFill>
                <a:latin typeface="Calibri"/>
                <a:ea typeface="Calibri"/>
                <a:cs typeface="Calibri"/>
                <a:sym typeface="Calibri"/>
              </a:defRPr>
            </a:lvl4pPr>
            <a:lvl5pPr marL="0" marR="0" lvl="4" indent="0" algn="r" rtl="0">
              <a:spcBef>
                <a:spcPts val="0"/>
              </a:spcBef>
              <a:buNone/>
              <a:defRPr sz="900">
                <a:solidFill>
                  <a:srgbClr val="D0CECE"/>
                </a:solidFill>
                <a:latin typeface="Calibri"/>
                <a:ea typeface="Calibri"/>
                <a:cs typeface="Calibri"/>
                <a:sym typeface="Calibri"/>
              </a:defRPr>
            </a:lvl5pPr>
            <a:lvl6pPr marL="0" marR="0" lvl="5" indent="0" algn="r" rtl="0">
              <a:spcBef>
                <a:spcPts val="0"/>
              </a:spcBef>
              <a:buNone/>
              <a:defRPr sz="900">
                <a:solidFill>
                  <a:srgbClr val="D0CECE"/>
                </a:solidFill>
                <a:latin typeface="Calibri"/>
                <a:ea typeface="Calibri"/>
                <a:cs typeface="Calibri"/>
                <a:sym typeface="Calibri"/>
              </a:defRPr>
            </a:lvl6pPr>
            <a:lvl7pPr marL="0" marR="0" lvl="6" indent="0" algn="r" rtl="0">
              <a:spcBef>
                <a:spcPts val="0"/>
              </a:spcBef>
              <a:buNone/>
              <a:defRPr sz="900">
                <a:solidFill>
                  <a:srgbClr val="D0CECE"/>
                </a:solidFill>
                <a:latin typeface="Calibri"/>
                <a:ea typeface="Calibri"/>
                <a:cs typeface="Calibri"/>
                <a:sym typeface="Calibri"/>
              </a:defRPr>
            </a:lvl7pPr>
            <a:lvl8pPr marL="0" marR="0" lvl="7" indent="0" algn="r" rtl="0">
              <a:spcBef>
                <a:spcPts val="0"/>
              </a:spcBef>
              <a:buNone/>
              <a:defRPr sz="900">
                <a:solidFill>
                  <a:srgbClr val="D0CECE"/>
                </a:solidFill>
                <a:latin typeface="Calibri"/>
                <a:ea typeface="Calibri"/>
                <a:cs typeface="Calibri"/>
                <a:sym typeface="Calibri"/>
              </a:defRPr>
            </a:lvl8pPr>
            <a:lvl9pPr marL="0" marR="0" lvl="8" indent="0" algn="r" rtl="0">
              <a:spcBef>
                <a:spcPts val="0"/>
              </a:spcBef>
              <a:buNone/>
              <a:defRPr sz="900">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54" name="Google Shape;54;p6"/>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7"/>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051">
              <a:solidFill>
                <a:schemeClr val="lt1"/>
              </a:solidFill>
              <a:latin typeface="Arial"/>
              <a:ea typeface="Arial"/>
              <a:cs typeface="Arial"/>
              <a:sym typeface="Arial"/>
            </a:endParaRPr>
          </a:p>
        </p:txBody>
      </p:sp>
      <p:sp>
        <p:nvSpPr>
          <p:cNvPr id="58" name="Google Shape;58;p7"/>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7"/>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D0CECE"/>
                </a:solidFill>
                <a:latin typeface="Calibri"/>
                <a:ea typeface="Calibri"/>
                <a:cs typeface="Calibri"/>
                <a:sym typeface="Calibri"/>
              </a:defRPr>
            </a:lvl1pPr>
            <a:lvl2pPr marL="0" marR="0" lvl="1" indent="0" algn="r" rtl="0">
              <a:spcBef>
                <a:spcPts val="0"/>
              </a:spcBef>
              <a:buNone/>
              <a:defRPr sz="900">
                <a:solidFill>
                  <a:srgbClr val="D0CECE"/>
                </a:solidFill>
                <a:latin typeface="Calibri"/>
                <a:ea typeface="Calibri"/>
                <a:cs typeface="Calibri"/>
                <a:sym typeface="Calibri"/>
              </a:defRPr>
            </a:lvl2pPr>
            <a:lvl3pPr marL="0" marR="0" lvl="2" indent="0" algn="r" rtl="0">
              <a:spcBef>
                <a:spcPts val="0"/>
              </a:spcBef>
              <a:buNone/>
              <a:defRPr sz="900">
                <a:solidFill>
                  <a:srgbClr val="D0CECE"/>
                </a:solidFill>
                <a:latin typeface="Calibri"/>
                <a:ea typeface="Calibri"/>
                <a:cs typeface="Calibri"/>
                <a:sym typeface="Calibri"/>
              </a:defRPr>
            </a:lvl3pPr>
            <a:lvl4pPr marL="0" marR="0" lvl="3" indent="0" algn="r" rtl="0">
              <a:spcBef>
                <a:spcPts val="0"/>
              </a:spcBef>
              <a:buNone/>
              <a:defRPr sz="900">
                <a:solidFill>
                  <a:srgbClr val="D0CECE"/>
                </a:solidFill>
                <a:latin typeface="Calibri"/>
                <a:ea typeface="Calibri"/>
                <a:cs typeface="Calibri"/>
                <a:sym typeface="Calibri"/>
              </a:defRPr>
            </a:lvl4pPr>
            <a:lvl5pPr marL="0" marR="0" lvl="4" indent="0" algn="r" rtl="0">
              <a:spcBef>
                <a:spcPts val="0"/>
              </a:spcBef>
              <a:buNone/>
              <a:defRPr sz="900">
                <a:solidFill>
                  <a:srgbClr val="D0CECE"/>
                </a:solidFill>
                <a:latin typeface="Calibri"/>
                <a:ea typeface="Calibri"/>
                <a:cs typeface="Calibri"/>
                <a:sym typeface="Calibri"/>
              </a:defRPr>
            </a:lvl5pPr>
            <a:lvl6pPr marL="0" marR="0" lvl="5" indent="0" algn="r" rtl="0">
              <a:spcBef>
                <a:spcPts val="0"/>
              </a:spcBef>
              <a:buNone/>
              <a:defRPr sz="900">
                <a:solidFill>
                  <a:srgbClr val="D0CECE"/>
                </a:solidFill>
                <a:latin typeface="Calibri"/>
                <a:ea typeface="Calibri"/>
                <a:cs typeface="Calibri"/>
                <a:sym typeface="Calibri"/>
              </a:defRPr>
            </a:lvl6pPr>
            <a:lvl7pPr marL="0" marR="0" lvl="6" indent="0" algn="r" rtl="0">
              <a:spcBef>
                <a:spcPts val="0"/>
              </a:spcBef>
              <a:buNone/>
              <a:defRPr sz="900">
                <a:solidFill>
                  <a:srgbClr val="D0CECE"/>
                </a:solidFill>
                <a:latin typeface="Calibri"/>
                <a:ea typeface="Calibri"/>
                <a:cs typeface="Calibri"/>
                <a:sym typeface="Calibri"/>
              </a:defRPr>
            </a:lvl7pPr>
            <a:lvl8pPr marL="0" marR="0" lvl="7" indent="0" algn="r" rtl="0">
              <a:spcBef>
                <a:spcPts val="0"/>
              </a:spcBef>
              <a:buNone/>
              <a:defRPr sz="900">
                <a:solidFill>
                  <a:srgbClr val="D0CECE"/>
                </a:solidFill>
                <a:latin typeface="Calibri"/>
                <a:ea typeface="Calibri"/>
                <a:cs typeface="Calibri"/>
                <a:sym typeface="Calibri"/>
              </a:defRPr>
            </a:lvl8pPr>
            <a:lvl9pPr marL="0" marR="0" lvl="8" indent="0" algn="r" rtl="0">
              <a:spcBef>
                <a:spcPts val="0"/>
              </a:spcBef>
              <a:buNone/>
              <a:defRPr sz="900">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60" name="Google Shape;60;p7"/>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61"/>
        <p:cNvGrpSpPr/>
        <p:nvPr/>
      </p:nvGrpSpPr>
      <p:grpSpPr>
        <a:xfrm>
          <a:off x="0" y="0"/>
          <a:ext cx="0" cy="0"/>
          <a:chOff x="0" y="0"/>
          <a:chExt cx="0" cy="0"/>
        </a:xfrm>
      </p:grpSpPr>
      <p:sp>
        <p:nvSpPr>
          <p:cNvPr id="62" name="Google Shape;62;p8"/>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051">
              <a:solidFill>
                <a:schemeClr val="lt1"/>
              </a:solidFill>
              <a:latin typeface="Arial"/>
              <a:ea typeface="Arial"/>
              <a:cs typeface="Arial"/>
              <a:sym typeface="Arial"/>
            </a:endParaRPr>
          </a:p>
        </p:txBody>
      </p:sp>
      <p:sp>
        <p:nvSpPr>
          <p:cNvPr id="63" name="Google Shape;63;p8"/>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8"/>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D0CECE"/>
                </a:solidFill>
                <a:latin typeface="Calibri"/>
                <a:ea typeface="Calibri"/>
                <a:cs typeface="Calibri"/>
                <a:sym typeface="Calibri"/>
              </a:defRPr>
            </a:lvl1pPr>
            <a:lvl2pPr marL="0" marR="0" lvl="1" indent="0" algn="r" rtl="0">
              <a:spcBef>
                <a:spcPts val="0"/>
              </a:spcBef>
              <a:buNone/>
              <a:defRPr sz="900">
                <a:solidFill>
                  <a:srgbClr val="D0CECE"/>
                </a:solidFill>
                <a:latin typeface="Calibri"/>
                <a:ea typeface="Calibri"/>
                <a:cs typeface="Calibri"/>
                <a:sym typeface="Calibri"/>
              </a:defRPr>
            </a:lvl2pPr>
            <a:lvl3pPr marL="0" marR="0" lvl="2" indent="0" algn="r" rtl="0">
              <a:spcBef>
                <a:spcPts val="0"/>
              </a:spcBef>
              <a:buNone/>
              <a:defRPr sz="900">
                <a:solidFill>
                  <a:srgbClr val="D0CECE"/>
                </a:solidFill>
                <a:latin typeface="Calibri"/>
                <a:ea typeface="Calibri"/>
                <a:cs typeface="Calibri"/>
                <a:sym typeface="Calibri"/>
              </a:defRPr>
            </a:lvl3pPr>
            <a:lvl4pPr marL="0" marR="0" lvl="3" indent="0" algn="r" rtl="0">
              <a:spcBef>
                <a:spcPts val="0"/>
              </a:spcBef>
              <a:buNone/>
              <a:defRPr sz="900">
                <a:solidFill>
                  <a:srgbClr val="D0CECE"/>
                </a:solidFill>
                <a:latin typeface="Calibri"/>
                <a:ea typeface="Calibri"/>
                <a:cs typeface="Calibri"/>
                <a:sym typeface="Calibri"/>
              </a:defRPr>
            </a:lvl4pPr>
            <a:lvl5pPr marL="0" marR="0" lvl="4" indent="0" algn="r" rtl="0">
              <a:spcBef>
                <a:spcPts val="0"/>
              </a:spcBef>
              <a:buNone/>
              <a:defRPr sz="900">
                <a:solidFill>
                  <a:srgbClr val="D0CECE"/>
                </a:solidFill>
                <a:latin typeface="Calibri"/>
                <a:ea typeface="Calibri"/>
                <a:cs typeface="Calibri"/>
                <a:sym typeface="Calibri"/>
              </a:defRPr>
            </a:lvl5pPr>
            <a:lvl6pPr marL="0" marR="0" lvl="5" indent="0" algn="r" rtl="0">
              <a:spcBef>
                <a:spcPts val="0"/>
              </a:spcBef>
              <a:buNone/>
              <a:defRPr sz="900">
                <a:solidFill>
                  <a:srgbClr val="D0CECE"/>
                </a:solidFill>
                <a:latin typeface="Calibri"/>
                <a:ea typeface="Calibri"/>
                <a:cs typeface="Calibri"/>
                <a:sym typeface="Calibri"/>
              </a:defRPr>
            </a:lvl6pPr>
            <a:lvl7pPr marL="0" marR="0" lvl="6" indent="0" algn="r" rtl="0">
              <a:spcBef>
                <a:spcPts val="0"/>
              </a:spcBef>
              <a:buNone/>
              <a:defRPr sz="900">
                <a:solidFill>
                  <a:srgbClr val="D0CECE"/>
                </a:solidFill>
                <a:latin typeface="Calibri"/>
                <a:ea typeface="Calibri"/>
                <a:cs typeface="Calibri"/>
                <a:sym typeface="Calibri"/>
              </a:defRPr>
            </a:lvl7pPr>
            <a:lvl8pPr marL="0" marR="0" lvl="7" indent="0" algn="r" rtl="0">
              <a:spcBef>
                <a:spcPts val="0"/>
              </a:spcBef>
              <a:buNone/>
              <a:defRPr sz="900">
                <a:solidFill>
                  <a:srgbClr val="D0CECE"/>
                </a:solidFill>
                <a:latin typeface="Calibri"/>
                <a:ea typeface="Calibri"/>
                <a:cs typeface="Calibri"/>
                <a:sym typeface="Calibri"/>
              </a:defRPr>
            </a:lvl8pPr>
            <a:lvl9pPr marL="0" marR="0" lvl="8" indent="0" algn="r" rtl="0">
              <a:spcBef>
                <a:spcPts val="0"/>
              </a:spcBef>
              <a:buNone/>
              <a:defRPr sz="900">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65" name="Google Shape;65;p8"/>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472381" y="609600"/>
            <a:ext cx="2211884" cy="21336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9"/>
          <p:cNvSpPr txBox="1">
            <a:spLocks noGrp="1"/>
          </p:cNvSpPr>
          <p:nvPr>
            <p:ph type="body" idx="1"/>
          </p:nvPr>
        </p:nvSpPr>
        <p:spPr>
          <a:xfrm>
            <a:off x="2915543" y="1316569"/>
            <a:ext cx="3471863" cy="6498167"/>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9" name="Google Shape;69;p9"/>
          <p:cNvSpPr txBox="1">
            <a:spLocks noGrp="1"/>
          </p:cNvSpPr>
          <p:nvPr>
            <p:ph type="body" idx="2"/>
          </p:nvPr>
        </p:nvSpPr>
        <p:spPr>
          <a:xfrm>
            <a:off x="472381" y="2743200"/>
            <a:ext cx="2211884" cy="508211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70" name="Google Shape;70;p9"/>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051">
              <a:solidFill>
                <a:schemeClr val="lt1"/>
              </a:solidFill>
              <a:latin typeface="Arial"/>
              <a:ea typeface="Arial"/>
              <a:cs typeface="Arial"/>
              <a:sym typeface="Arial"/>
            </a:endParaRPr>
          </a:p>
        </p:txBody>
      </p:sp>
      <p:sp>
        <p:nvSpPr>
          <p:cNvPr id="71" name="Google Shape;71;p9"/>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9"/>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D0CECE"/>
                </a:solidFill>
                <a:latin typeface="Calibri"/>
                <a:ea typeface="Calibri"/>
                <a:cs typeface="Calibri"/>
                <a:sym typeface="Calibri"/>
              </a:defRPr>
            </a:lvl1pPr>
            <a:lvl2pPr marL="0" marR="0" lvl="1" indent="0" algn="r" rtl="0">
              <a:spcBef>
                <a:spcPts val="0"/>
              </a:spcBef>
              <a:buNone/>
              <a:defRPr sz="900">
                <a:solidFill>
                  <a:srgbClr val="D0CECE"/>
                </a:solidFill>
                <a:latin typeface="Calibri"/>
                <a:ea typeface="Calibri"/>
                <a:cs typeface="Calibri"/>
                <a:sym typeface="Calibri"/>
              </a:defRPr>
            </a:lvl2pPr>
            <a:lvl3pPr marL="0" marR="0" lvl="2" indent="0" algn="r" rtl="0">
              <a:spcBef>
                <a:spcPts val="0"/>
              </a:spcBef>
              <a:buNone/>
              <a:defRPr sz="900">
                <a:solidFill>
                  <a:srgbClr val="D0CECE"/>
                </a:solidFill>
                <a:latin typeface="Calibri"/>
                <a:ea typeface="Calibri"/>
                <a:cs typeface="Calibri"/>
                <a:sym typeface="Calibri"/>
              </a:defRPr>
            </a:lvl3pPr>
            <a:lvl4pPr marL="0" marR="0" lvl="3" indent="0" algn="r" rtl="0">
              <a:spcBef>
                <a:spcPts val="0"/>
              </a:spcBef>
              <a:buNone/>
              <a:defRPr sz="900">
                <a:solidFill>
                  <a:srgbClr val="D0CECE"/>
                </a:solidFill>
                <a:latin typeface="Calibri"/>
                <a:ea typeface="Calibri"/>
                <a:cs typeface="Calibri"/>
                <a:sym typeface="Calibri"/>
              </a:defRPr>
            </a:lvl4pPr>
            <a:lvl5pPr marL="0" marR="0" lvl="4" indent="0" algn="r" rtl="0">
              <a:spcBef>
                <a:spcPts val="0"/>
              </a:spcBef>
              <a:buNone/>
              <a:defRPr sz="900">
                <a:solidFill>
                  <a:srgbClr val="D0CECE"/>
                </a:solidFill>
                <a:latin typeface="Calibri"/>
                <a:ea typeface="Calibri"/>
                <a:cs typeface="Calibri"/>
                <a:sym typeface="Calibri"/>
              </a:defRPr>
            </a:lvl5pPr>
            <a:lvl6pPr marL="0" marR="0" lvl="5" indent="0" algn="r" rtl="0">
              <a:spcBef>
                <a:spcPts val="0"/>
              </a:spcBef>
              <a:buNone/>
              <a:defRPr sz="900">
                <a:solidFill>
                  <a:srgbClr val="D0CECE"/>
                </a:solidFill>
                <a:latin typeface="Calibri"/>
                <a:ea typeface="Calibri"/>
                <a:cs typeface="Calibri"/>
                <a:sym typeface="Calibri"/>
              </a:defRPr>
            </a:lvl6pPr>
            <a:lvl7pPr marL="0" marR="0" lvl="6" indent="0" algn="r" rtl="0">
              <a:spcBef>
                <a:spcPts val="0"/>
              </a:spcBef>
              <a:buNone/>
              <a:defRPr sz="900">
                <a:solidFill>
                  <a:srgbClr val="D0CECE"/>
                </a:solidFill>
                <a:latin typeface="Calibri"/>
                <a:ea typeface="Calibri"/>
                <a:cs typeface="Calibri"/>
                <a:sym typeface="Calibri"/>
              </a:defRPr>
            </a:lvl7pPr>
            <a:lvl8pPr marL="0" marR="0" lvl="7" indent="0" algn="r" rtl="0">
              <a:spcBef>
                <a:spcPts val="0"/>
              </a:spcBef>
              <a:buNone/>
              <a:defRPr sz="900">
                <a:solidFill>
                  <a:srgbClr val="D0CECE"/>
                </a:solidFill>
                <a:latin typeface="Calibri"/>
                <a:ea typeface="Calibri"/>
                <a:cs typeface="Calibri"/>
                <a:sym typeface="Calibri"/>
              </a:defRPr>
            </a:lvl8pPr>
            <a:lvl9pPr marL="0" marR="0" lvl="8" indent="0" algn="r" rtl="0">
              <a:spcBef>
                <a:spcPts val="0"/>
              </a:spcBef>
              <a:buNone/>
              <a:defRPr sz="900">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73" name="Google Shape;73;p9"/>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472381" y="609600"/>
            <a:ext cx="2211884" cy="21336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0"/>
          <p:cNvSpPr>
            <a:spLocks noGrp="1"/>
          </p:cNvSpPr>
          <p:nvPr>
            <p:ph type="pic" idx="2"/>
          </p:nvPr>
        </p:nvSpPr>
        <p:spPr>
          <a:xfrm>
            <a:off x="2915543" y="1316569"/>
            <a:ext cx="3471863" cy="6498167"/>
          </a:xfrm>
          <a:prstGeom prst="rect">
            <a:avLst/>
          </a:prstGeom>
          <a:noFill/>
          <a:ln>
            <a:noFill/>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7" name="Google Shape;77;p10"/>
          <p:cNvSpPr txBox="1">
            <a:spLocks noGrp="1"/>
          </p:cNvSpPr>
          <p:nvPr>
            <p:ph type="body" idx="1"/>
          </p:nvPr>
        </p:nvSpPr>
        <p:spPr>
          <a:xfrm>
            <a:off x="472381" y="2743200"/>
            <a:ext cx="2211884" cy="508211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78" name="Google Shape;78;p10"/>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051">
              <a:solidFill>
                <a:schemeClr val="lt1"/>
              </a:solidFill>
              <a:latin typeface="Arial"/>
              <a:ea typeface="Arial"/>
              <a:cs typeface="Arial"/>
              <a:sym typeface="Arial"/>
            </a:endParaRPr>
          </a:p>
        </p:txBody>
      </p:sp>
      <p:sp>
        <p:nvSpPr>
          <p:cNvPr id="79" name="Google Shape;79;p10"/>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0"/>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D0CECE"/>
                </a:solidFill>
                <a:latin typeface="Calibri"/>
                <a:ea typeface="Calibri"/>
                <a:cs typeface="Calibri"/>
                <a:sym typeface="Calibri"/>
              </a:defRPr>
            </a:lvl1pPr>
            <a:lvl2pPr marL="0" marR="0" lvl="1" indent="0" algn="r" rtl="0">
              <a:spcBef>
                <a:spcPts val="0"/>
              </a:spcBef>
              <a:buNone/>
              <a:defRPr sz="900">
                <a:solidFill>
                  <a:srgbClr val="D0CECE"/>
                </a:solidFill>
                <a:latin typeface="Calibri"/>
                <a:ea typeface="Calibri"/>
                <a:cs typeface="Calibri"/>
                <a:sym typeface="Calibri"/>
              </a:defRPr>
            </a:lvl2pPr>
            <a:lvl3pPr marL="0" marR="0" lvl="2" indent="0" algn="r" rtl="0">
              <a:spcBef>
                <a:spcPts val="0"/>
              </a:spcBef>
              <a:buNone/>
              <a:defRPr sz="900">
                <a:solidFill>
                  <a:srgbClr val="D0CECE"/>
                </a:solidFill>
                <a:latin typeface="Calibri"/>
                <a:ea typeface="Calibri"/>
                <a:cs typeface="Calibri"/>
                <a:sym typeface="Calibri"/>
              </a:defRPr>
            </a:lvl3pPr>
            <a:lvl4pPr marL="0" marR="0" lvl="3" indent="0" algn="r" rtl="0">
              <a:spcBef>
                <a:spcPts val="0"/>
              </a:spcBef>
              <a:buNone/>
              <a:defRPr sz="900">
                <a:solidFill>
                  <a:srgbClr val="D0CECE"/>
                </a:solidFill>
                <a:latin typeface="Calibri"/>
                <a:ea typeface="Calibri"/>
                <a:cs typeface="Calibri"/>
                <a:sym typeface="Calibri"/>
              </a:defRPr>
            </a:lvl4pPr>
            <a:lvl5pPr marL="0" marR="0" lvl="4" indent="0" algn="r" rtl="0">
              <a:spcBef>
                <a:spcPts val="0"/>
              </a:spcBef>
              <a:buNone/>
              <a:defRPr sz="900">
                <a:solidFill>
                  <a:srgbClr val="D0CECE"/>
                </a:solidFill>
                <a:latin typeface="Calibri"/>
                <a:ea typeface="Calibri"/>
                <a:cs typeface="Calibri"/>
                <a:sym typeface="Calibri"/>
              </a:defRPr>
            </a:lvl5pPr>
            <a:lvl6pPr marL="0" marR="0" lvl="5" indent="0" algn="r" rtl="0">
              <a:spcBef>
                <a:spcPts val="0"/>
              </a:spcBef>
              <a:buNone/>
              <a:defRPr sz="900">
                <a:solidFill>
                  <a:srgbClr val="D0CECE"/>
                </a:solidFill>
                <a:latin typeface="Calibri"/>
                <a:ea typeface="Calibri"/>
                <a:cs typeface="Calibri"/>
                <a:sym typeface="Calibri"/>
              </a:defRPr>
            </a:lvl6pPr>
            <a:lvl7pPr marL="0" marR="0" lvl="6" indent="0" algn="r" rtl="0">
              <a:spcBef>
                <a:spcPts val="0"/>
              </a:spcBef>
              <a:buNone/>
              <a:defRPr sz="900">
                <a:solidFill>
                  <a:srgbClr val="D0CECE"/>
                </a:solidFill>
                <a:latin typeface="Calibri"/>
                <a:ea typeface="Calibri"/>
                <a:cs typeface="Calibri"/>
                <a:sym typeface="Calibri"/>
              </a:defRPr>
            </a:lvl7pPr>
            <a:lvl8pPr marL="0" marR="0" lvl="7" indent="0" algn="r" rtl="0">
              <a:spcBef>
                <a:spcPts val="0"/>
              </a:spcBef>
              <a:buNone/>
              <a:defRPr sz="900">
                <a:solidFill>
                  <a:srgbClr val="D0CECE"/>
                </a:solidFill>
                <a:latin typeface="Calibri"/>
                <a:ea typeface="Calibri"/>
                <a:cs typeface="Calibri"/>
                <a:sym typeface="Calibri"/>
              </a:defRPr>
            </a:lvl8pPr>
            <a:lvl9pPr marL="0" marR="0" lvl="8" indent="0" algn="r" rtl="0">
              <a:spcBef>
                <a:spcPts val="0"/>
              </a:spcBef>
              <a:buNone/>
              <a:defRPr sz="900">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81" name="Google Shape;81;p10"/>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051" b="0" i="0" u="none" strike="noStrike" cap="none">
              <a:solidFill>
                <a:schemeClr val="lt1"/>
              </a:solidFill>
              <a:latin typeface="Arial"/>
              <a:ea typeface="Arial"/>
              <a:cs typeface="Arial"/>
              <a:sym typeface="Arial"/>
            </a:endParaRPr>
          </a:p>
        </p:txBody>
      </p:sp>
      <p:sp>
        <p:nvSpPr>
          <p:cNvPr id="11" name="Google Shape;11;p1"/>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471488" y="2434167"/>
            <a:ext cx="5915025" cy="5801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D0CEC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D0CECE"/>
                </a:solidFill>
                <a:latin typeface="Calibri"/>
                <a:ea typeface="Calibri"/>
                <a:cs typeface="Calibri"/>
                <a:sym typeface="Calibri"/>
              </a:defRPr>
            </a:lvl1pPr>
            <a:lvl2pPr marL="0" marR="0" lvl="1" indent="0" algn="r" rtl="0">
              <a:spcBef>
                <a:spcPts val="0"/>
              </a:spcBef>
              <a:buNone/>
              <a:defRPr sz="900" b="0" i="0" u="none" strike="noStrike" cap="none">
                <a:solidFill>
                  <a:srgbClr val="D0CECE"/>
                </a:solidFill>
                <a:latin typeface="Calibri"/>
                <a:ea typeface="Calibri"/>
                <a:cs typeface="Calibri"/>
                <a:sym typeface="Calibri"/>
              </a:defRPr>
            </a:lvl2pPr>
            <a:lvl3pPr marL="0" marR="0" lvl="2" indent="0" algn="r" rtl="0">
              <a:spcBef>
                <a:spcPts val="0"/>
              </a:spcBef>
              <a:buNone/>
              <a:defRPr sz="900" b="0" i="0" u="none" strike="noStrike" cap="none">
                <a:solidFill>
                  <a:srgbClr val="D0CECE"/>
                </a:solidFill>
                <a:latin typeface="Calibri"/>
                <a:ea typeface="Calibri"/>
                <a:cs typeface="Calibri"/>
                <a:sym typeface="Calibri"/>
              </a:defRPr>
            </a:lvl3pPr>
            <a:lvl4pPr marL="0" marR="0" lvl="3" indent="0" algn="r" rtl="0">
              <a:spcBef>
                <a:spcPts val="0"/>
              </a:spcBef>
              <a:buNone/>
              <a:defRPr sz="900" b="0" i="0" u="none" strike="noStrike" cap="none">
                <a:solidFill>
                  <a:srgbClr val="D0CECE"/>
                </a:solidFill>
                <a:latin typeface="Calibri"/>
                <a:ea typeface="Calibri"/>
                <a:cs typeface="Calibri"/>
                <a:sym typeface="Calibri"/>
              </a:defRPr>
            </a:lvl4pPr>
            <a:lvl5pPr marL="0" marR="0" lvl="4" indent="0" algn="r" rtl="0">
              <a:spcBef>
                <a:spcPts val="0"/>
              </a:spcBef>
              <a:buNone/>
              <a:defRPr sz="900" b="0" i="0" u="none" strike="noStrike" cap="none">
                <a:solidFill>
                  <a:srgbClr val="D0CECE"/>
                </a:solidFill>
                <a:latin typeface="Calibri"/>
                <a:ea typeface="Calibri"/>
                <a:cs typeface="Calibri"/>
                <a:sym typeface="Calibri"/>
              </a:defRPr>
            </a:lvl5pPr>
            <a:lvl6pPr marL="0" marR="0" lvl="5" indent="0" algn="r" rtl="0">
              <a:spcBef>
                <a:spcPts val="0"/>
              </a:spcBef>
              <a:buNone/>
              <a:defRPr sz="900" b="0" i="0" u="none" strike="noStrike" cap="none">
                <a:solidFill>
                  <a:srgbClr val="D0CECE"/>
                </a:solidFill>
                <a:latin typeface="Calibri"/>
                <a:ea typeface="Calibri"/>
                <a:cs typeface="Calibri"/>
                <a:sym typeface="Calibri"/>
              </a:defRPr>
            </a:lvl6pPr>
            <a:lvl7pPr marL="0" marR="0" lvl="6" indent="0" algn="r" rtl="0">
              <a:spcBef>
                <a:spcPts val="0"/>
              </a:spcBef>
              <a:buNone/>
              <a:defRPr sz="900" b="0" i="0" u="none" strike="noStrike" cap="none">
                <a:solidFill>
                  <a:srgbClr val="D0CECE"/>
                </a:solidFill>
                <a:latin typeface="Calibri"/>
                <a:ea typeface="Calibri"/>
                <a:cs typeface="Calibri"/>
                <a:sym typeface="Calibri"/>
              </a:defRPr>
            </a:lvl7pPr>
            <a:lvl8pPr marL="0" marR="0" lvl="7" indent="0" algn="r" rtl="0">
              <a:spcBef>
                <a:spcPts val="0"/>
              </a:spcBef>
              <a:buNone/>
              <a:defRPr sz="900" b="0" i="0" u="none" strike="noStrike" cap="none">
                <a:solidFill>
                  <a:srgbClr val="D0CECE"/>
                </a:solidFill>
                <a:latin typeface="Calibri"/>
                <a:ea typeface="Calibri"/>
                <a:cs typeface="Calibri"/>
                <a:sym typeface="Calibri"/>
              </a:defRPr>
            </a:lvl8pPr>
            <a:lvl9pPr marL="0" marR="0" lvl="8" indent="0" algn="r" rtl="0">
              <a:spcBef>
                <a:spcPts val="0"/>
              </a:spcBef>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jobcan.zendesk.com/hc/ja/articles/115000084601" TargetMode="External"/><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jobcan.zendesk.com/hc/ja/articles/204611169-%E9%A0%85%E7%9B%AE%E4%B8%80%E8%A6%A7-%E3%83%BC-%E3%82%B0%E3%83%AB%E3%83%BC%E3%83%97%E7%AE%A1%E7%90%86%E8%80%85-%E6%A8%A9%E9%99%90%E8%A8%AD%E5%AE%9A" TargetMode="External"/><Relationship Id="rId5" Type="http://schemas.openxmlformats.org/officeDocument/2006/relationships/image" Target="../media/image12.png"/><Relationship Id="rId4" Type="http://schemas.openxmlformats.org/officeDocument/2006/relationships/hyperlink" Target="https://admin.jobcan.jp/client/edit-manager/"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dmin.jobcan.jp/client/over-wor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jobcan.zendesk.com/hc/ja/articles/20451577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https://admin.jobcan.jp/client/rounding-setting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dmin.jobcan.jp/client/holiday-setti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hyperlink" Target="https://admin.jobcan.jp/client/auto-res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admin.jobcan.jp/client/shift-patter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jobcan.zendesk.com/hc/ja/articles/201512195"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admin.jobcan.jp/client/auto-res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dmin.jobcan.jp/client/edit-holiday-alia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hyperlink" Target="https://admin.jobcan.jp/client/edit-holida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8.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s://ssl.jobcan.jp/client/employee-holiday-giv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ssl.jobcan.jp/client/auto-paid-holiday-settin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ssl.jobcan.jp/client/edit-approva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dmin.jobcan.jp/client/edit-grou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ssl.jobcan.jp/client/man-hour-manage/master-edit" TargetMode="Externa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hyperlink" Target="https://admin.jobcan.jp/client/down-work"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jobcan.zendesk.com/hc/ja/articles/205211775"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admin.jobcan.jp/client/down-work"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hyperlink" Target="https://ssl.jobcan.jp/client/down-attendance"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jobcan.zendesk.com/hc/ja/articles/205207125"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jobcan.zendesk.com/hc/ja/articles/205127515" TargetMode="External"/><Relationship Id="rId4" Type="http://schemas.openxmlformats.org/officeDocument/2006/relationships/hyperlink" Target="https://ssl.jobcan.jp/client/down-attendan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admin.jobcan.jp/client/edit-work-kind/"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admin.jobcan.jp/client/new-employe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admin.jobcan.jp/client/edit-work-kin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3"/>
          <p:cNvSpPr txBox="1">
            <a:spLocks noGrp="1"/>
          </p:cNvSpPr>
          <p:nvPr>
            <p:ph type="sldNum" idx="12"/>
          </p:nvPr>
        </p:nvSpPr>
        <p:spPr>
          <a:xfrm>
            <a:off x="4114796" y="8685198"/>
            <a:ext cx="2743204"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b="0" i="0" u="none" strike="noStrike" cap="none">
                <a:solidFill>
                  <a:srgbClr val="D0CECE"/>
                </a:solidFill>
                <a:latin typeface="Calibri"/>
                <a:ea typeface="Calibri"/>
                <a:cs typeface="Calibri"/>
                <a:sym typeface="Calibri"/>
              </a:rPr>
              <a:t>1</a:t>
            </a:fld>
            <a:endParaRPr sz="900" b="0" i="0" u="none" strike="noStrike" cap="none">
              <a:solidFill>
                <a:srgbClr val="D0CECE"/>
              </a:solidFill>
              <a:latin typeface="Calibri"/>
              <a:ea typeface="Calibri"/>
              <a:cs typeface="Calibri"/>
              <a:sym typeface="Calibri"/>
            </a:endParaRPr>
          </a:p>
        </p:txBody>
      </p:sp>
      <p:grpSp>
        <p:nvGrpSpPr>
          <p:cNvPr id="101" name="Google Shape;101;p13"/>
          <p:cNvGrpSpPr/>
          <p:nvPr/>
        </p:nvGrpSpPr>
        <p:grpSpPr>
          <a:xfrm>
            <a:off x="1535778" y="3764635"/>
            <a:ext cx="3786440" cy="1562328"/>
            <a:chOff x="3650266" y="2458457"/>
            <a:chExt cx="4886516" cy="1989494"/>
          </a:xfrm>
        </p:grpSpPr>
        <p:pic>
          <p:nvPicPr>
            <p:cNvPr id="102" name="Google Shape;102;p13"/>
            <p:cNvPicPr preferRelativeResize="0"/>
            <p:nvPr/>
          </p:nvPicPr>
          <p:blipFill rotWithShape="1">
            <a:blip r:embed="rId3">
              <a:alphaModFix/>
            </a:blip>
            <a:srcRect/>
            <a:stretch/>
          </p:blipFill>
          <p:spPr>
            <a:xfrm>
              <a:off x="3959672" y="2458457"/>
              <a:ext cx="4253706" cy="1519181"/>
            </a:xfrm>
            <a:prstGeom prst="rect">
              <a:avLst/>
            </a:prstGeom>
            <a:noFill/>
            <a:ln>
              <a:noFill/>
            </a:ln>
          </p:spPr>
        </p:pic>
        <p:sp>
          <p:nvSpPr>
            <p:cNvPr id="103" name="Google Shape;103;p13"/>
            <p:cNvSpPr txBox="1"/>
            <p:nvPr/>
          </p:nvSpPr>
          <p:spPr>
            <a:xfrm>
              <a:off x="3650266" y="3977638"/>
              <a:ext cx="4886516" cy="4703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1800" b="0" i="0" u="none" strike="noStrike" cap="none">
                  <a:solidFill>
                    <a:srgbClr val="7F7F7F"/>
                  </a:solidFill>
                  <a:latin typeface="Arial"/>
                  <a:ea typeface="Arial"/>
                  <a:cs typeface="Arial"/>
                  <a:sym typeface="Arial"/>
                </a:rPr>
                <a:t>初期設定マニュアル</a:t>
              </a:r>
              <a:endParaRPr sz="1800" b="0" i="0" u="none" strike="noStrike" cap="none">
                <a:solidFill>
                  <a:srgbClr val="7F7F7F"/>
                </a:solidFill>
                <a:latin typeface="Arial"/>
                <a:ea typeface="Arial"/>
                <a:cs typeface="Arial"/>
                <a:sym typeface="Arial"/>
              </a:endParaRPr>
            </a:p>
          </p:txBody>
        </p:sp>
      </p:grpSp>
      <p:grpSp>
        <p:nvGrpSpPr>
          <p:cNvPr id="104" name="Google Shape;104;p13"/>
          <p:cNvGrpSpPr/>
          <p:nvPr/>
        </p:nvGrpSpPr>
        <p:grpSpPr>
          <a:xfrm>
            <a:off x="0" y="348541"/>
            <a:ext cx="6858000" cy="57859"/>
            <a:chOff x="276446" y="1127056"/>
            <a:chExt cx="6241312" cy="45084"/>
          </a:xfrm>
        </p:grpSpPr>
        <p:cxnSp>
          <p:nvCxnSpPr>
            <p:cNvPr id="105" name="Google Shape;105;p13"/>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106" name="Google Shape;106;p13"/>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107" name="Google Shape;107;p13"/>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2"/>
          <p:cNvSpPr txBox="1">
            <a:spLocks noGrp="1"/>
          </p:cNvSpPr>
          <p:nvPr>
            <p:ph type="sldNum" idx="12"/>
          </p:nvPr>
        </p:nvSpPr>
        <p:spPr>
          <a:xfrm>
            <a:off x="5228474" y="8783053"/>
            <a:ext cx="15429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10</a:t>
            </a:fld>
            <a:endParaRPr/>
          </a:p>
        </p:txBody>
      </p:sp>
      <p:sp>
        <p:nvSpPr>
          <p:cNvPr id="255" name="Google Shape;255;p22"/>
          <p:cNvSpPr txBox="1">
            <a:spLocks noGrp="1"/>
          </p:cNvSpPr>
          <p:nvPr>
            <p:ph type="title"/>
          </p:nvPr>
        </p:nvSpPr>
        <p:spPr>
          <a:xfrm>
            <a:off x="276447" y="47277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solidFill>
                  <a:srgbClr val="7F7F7F"/>
                </a:solidFill>
                <a:latin typeface="Arial"/>
                <a:ea typeface="Arial"/>
                <a:cs typeface="Arial"/>
                <a:sym typeface="Arial"/>
              </a:rPr>
              <a:t>４</a:t>
            </a:r>
            <a:r>
              <a:rPr lang="ja-JP" sz="1800" b="1" i="0" u="none" strike="noStrike" cap="none">
                <a:solidFill>
                  <a:srgbClr val="7F7F7F"/>
                </a:solidFill>
                <a:latin typeface="Arial"/>
                <a:ea typeface="Arial"/>
                <a:cs typeface="Arial"/>
                <a:sym typeface="Arial"/>
              </a:rPr>
              <a:t>．スタッフの登録</a:t>
            </a:r>
            <a:endParaRPr/>
          </a:p>
        </p:txBody>
      </p:sp>
      <p:cxnSp>
        <p:nvCxnSpPr>
          <p:cNvPr id="256" name="Google Shape;256;p22"/>
          <p:cNvCxnSpPr/>
          <p:nvPr/>
        </p:nvCxnSpPr>
        <p:spPr>
          <a:xfrm>
            <a:off x="276446" y="88256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257" name="Google Shape;257;p22"/>
          <p:cNvSpPr txBox="1"/>
          <p:nvPr/>
        </p:nvSpPr>
        <p:spPr>
          <a:xfrm>
            <a:off x="276444" y="954668"/>
            <a:ext cx="6241200" cy="4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各項目については、下記の表をご確認ください。</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a:t>
            </a:r>
            <a:r>
              <a:rPr lang="ja-JP" sz="1050">
                <a:solidFill>
                  <a:srgbClr val="FF0000"/>
                </a:solidFill>
                <a:latin typeface="Arial"/>
                <a:ea typeface="Arial"/>
                <a:cs typeface="Arial"/>
                <a:sym typeface="Arial"/>
              </a:rPr>
              <a:t>＊</a:t>
            </a:r>
            <a:r>
              <a:rPr lang="ja-JP" sz="1050">
                <a:solidFill>
                  <a:srgbClr val="7F7F7F"/>
                </a:solidFill>
                <a:latin typeface="Arial"/>
                <a:ea typeface="Arial"/>
                <a:cs typeface="Arial"/>
                <a:sym typeface="Arial"/>
              </a:rPr>
              <a:t>」のマークが付いている項目は、必須項目になります。</a:t>
            </a:r>
            <a:endParaRPr sz="1050">
              <a:solidFill>
                <a:srgbClr val="7F7F7F"/>
              </a:solidFill>
              <a:latin typeface="Arial"/>
              <a:ea typeface="Arial"/>
              <a:cs typeface="Arial"/>
              <a:sym typeface="Arial"/>
            </a:endParaRPr>
          </a:p>
        </p:txBody>
      </p:sp>
      <p:graphicFrame>
        <p:nvGraphicFramePr>
          <p:cNvPr id="258" name="Google Shape;258;p22"/>
          <p:cNvGraphicFramePr/>
          <p:nvPr/>
        </p:nvGraphicFramePr>
        <p:xfrm>
          <a:off x="445543" y="1581600"/>
          <a:ext cx="5966900" cy="2959225"/>
        </p:xfrm>
        <a:graphic>
          <a:graphicData uri="http://schemas.openxmlformats.org/drawingml/2006/table">
            <a:tbl>
              <a:tblPr>
                <a:noFill/>
                <a:tableStyleId>{E24E9AD8-4124-4E74-8C64-07CE461941A3}</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103667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サブグループ</a:t>
                      </a:r>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2グループ以上勤務先がある場合などに、移動先のグループを設定します。</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サブグループで設定したグループは、打刻するときに打刻場所として選択できるようになります。</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グループごとに労働時間を管理したい場合は、サブグループの設定が必要です。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64085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備考／備考２／</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備考３</a:t>
                      </a:r>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スタッフの情報をメモしておくことができます。</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「備考」をパレットシフト画面に表示したり、データに出力することも可能です。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640850">
                <a:tc>
                  <a:txBody>
                    <a:bodyPr/>
                    <a:lstStyle/>
                    <a:p>
                      <a:pPr marL="0" marR="0" lvl="0" indent="0" algn="l" rtl="0">
                        <a:spcBef>
                          <a:spcPts val="0"/>
                        </a:spcBef>
                        <a:spcAft>
                          <a:spcPts val="0"/>
                        </a:spcAft>
                        <a:buNone/>
                      </a:pP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タグ(検索ワード)</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ここに入力した情報で検索することができます。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64085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FeliCaIdm</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スタッフコードとそのスタッフと紐づけたいIdmを入力します。</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※FeliCaIdmを登録する場合には、必ず【半角英数の小文字】にて入力して下さい。</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3"/>
          <p:cNvSpPr txBox="1">
            <a:spLocks noGrp="1"/>
          </p:cNvSpPr>
          <p:nvPr>
            <p:ph type="title"/>
          </p:nvPr>
        </p:nvSpPr>
        <p:spPr>
          <a:xfrm>
            <a:off x="292394"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solidFill>
                  <a:srgbClr val="7F7F7F"/>
                </a:solidFill>
                <a:latin typeface="Arial"/>
                <a:ea typeface="Arial"/>
                <a:cs typeface="Arial"/>
                <a:sym typeface="Arial"/>
              </a:rPr>
              <a:t>５</a:t>
            </a:r>
            <a:r>
              <a:rPr lang="ja-JP" sz="1800" b="1" i="0" u="none" strike="noStrike" cap="none">
                <a:solidFill>
                  <a:srgbClr val="7F7F7F"/>
                </a:solidFill>
                <a:latin typeface="Arial"/>
                <a:ea typeface="Arial"/>
                <a:cs typeface="Arial"/>
                <a:sym typeface="Arial"/>
              </a:rPr>
              <a:t>．管理者の登録</a:t>
            </a:r>
            <a:endParaRPr sz="1100" b="0" i="0" u="none" strike="noStrike" cap="none">
              <a:solidFill>
                <a:srgbClr val="FF0000"/>
              </a:solidFill>
              <a:latin typeface="Arial"/>
              <a:ea typeface="Arial"/>
              <a:cs typeface="Arial"/>
              <a:sym typeface="Arial"/>
            </a:endParaRPr>
          </a:p>
        </p:txBody>
      </p:sp>
      <p:sp>
        <p:nvSpPr>
          <p:cNvPr id="265" name="Google Shape;265;p23"/>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11</a:t>
            </a:fld>
            <a:endParaRPr sz="900">
              <a:solidFill>
                <a:srgbClr val="D0CECE"/>
              </a:solidFill>
              <a:latin typeface="Calibri"/>
              <a:ea typeface="Calibri"/>
              <a:cs typeface="Calibri"/>
              <a:sym typeface="Calibri"/>
            </a:endParaRPr>
          </a:p>
        </p:txBody>
      </p:sp>
      <p:cxnSp>
        <p:nvCxnSpPr>
          <p:cNvPr id="266" name="Google Shape;266;p23"/>
          <p:cNvCxnSpPr/>
          <p:nvPr/>
        </p:nvCxnSpPr>
        <p:spPr>
          <a:xfrm>
            <a:off x="292394" y="882567"/>
            <a:ext cx="6241311" cy="0"/>
          </a:xfrm>
          <a:prstGeom prst="straightConnector1">
            <a:avLst/>
          </a:prstGeom>
          <a:noFill/>
          <a:ln w="9525" cap="flat" cmpd="sng">
            <a:solidFill>
              <a:srgbClr val="0070C0"/>
            </a:solidFill>
            <a:prstDash val="solid"/>
            <a:miter lim="800000"/>
            <a:headEnd type="none" w="sm" len="sm"/>
            <a:tailEnd type="none" w="sm" len="sm"/>
          </a:ln>
        </p:spPr>
      </p:cxnSp>
      <p:grpSp>
        <p:nvGrpSpPr>
          <p:cNvPr id="267" name="Google Shape;267;p23"/>
          <p:cNvGrpSpPr/>
          <p:nvPr/>
        </p:nvGrpSpPr>
        <p:grpSpPr>
          <a:xfrm>
            <a:off x="292394" y="950307"/>
            <a:ext cx="6241311" cy="1354165"/>
            <a:chOff x="276445" y="996027"/>
            <a:chExt cx="6241311" cy="1354165"/>
          </a:xfrm>
        </p:grpSpPr>
        <p:sp>
          <p:nvSpPr>
            <p:cNvPr id="268" name="Google Shape;268;p23"/>
            <p:cNvSpPr txBox="1"/>
            <p:nvPr/>
          </p:nvSpPr>
          <p:spPr>
            <a:xfrm>
              <a:off x="276445" y="996027"/>
              <a:ext cx="6241311" cy="30777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sz="1400">
                  <a:solidFill>
                    <a:srgbClr val="7F7F7F"/>
                  </a:solidFill>
                  <a:latin typeface="Arial"/>
                  <a:ea typeface="Arial"/>
                  <a:cs typeface="Arial"/>
                  <a:sym typeface="Arial"/>
                </a:rPr>
                <a:t>１．グループ管理者設定</a:t>
              </a:r>
              <a:endParaRPr sz="1100">
                <a:solidFill>
                  <a:srgbClr val="7F7F7F"/>
                </a:solidFill>
                <a:latin typeface="Arial"/>
                <a:ea typeface="Arial"/>
                <a:cs typeface="Arial"/>
                <a:sym typeface="Arial"/>
              </a:endParaRPr>
            </a:p>
          </p:txBody>
        </p:sp>
        <p:sp>
          <p:nvSpPr>
            <p:cNvPr id="269" name="Google Shape;269;p23"/>
            <p:cNvSpPr txBox="1"/>
            <p:nvPr/>
          </p:nvSpPr>
          <p:spPr>
            <a:xfrm>
              <a:off x="276451" y="1303792"/>
              <a:ext cx="6241200" cy="104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各申請などの承認者として設定したいスタッフや、全権限管理者以外にも管理権限を与えたいスタッフがいる場合に、こちらでグループ管理者を登録を登録します。</a:t>
              </a: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a:t>
              </a:r>
              <a:r>
                <a:rPr lang="ja-JP" sz="1050">
                  <a:solidFill>
                    <a:srgbClr val="7F7F7F"/>
                  </a:solidFill>
                </a:rPr>
                <a:t>スタッフとメールアドレスを一致させ、スタッフマイページとグループ管理者画面を紐づける事ができます。</a:t>
              </a:r>
              <a:r>
                <a:rPr lang="ja-JP" sz="1050" u="sng">
                  <a:solidFill>
                    <a:schemeClr val="hlink"/>
                  </a:solidFill>
                  <a:hlinkClick r:id="rId3"/>
                </a:rPr>
                <a:t>こちら</a:t>
              </a:r>
              <a:r>
                <a:rPr lang="ja-JP" sz="1050">
                  <a:solidFill>
                    <a:srgbClr val="7F7F7F"/>
                  </a:solidFill>
                </a:rPr>
                <a:t>をご参照くださいませ。</a:t>
              </a:r>
              <a:endParaRPr sz="1050">
                <a:solidFill>
                  <a:srgbClr val="7F7F7F"/>
                </a:solidFill>
              </a:endParaRPr>
            </a:p>
          </p:txBody>
        </p:sp>
      </p:grpSp>
      <p:grpSp>
        <p:nvGrpSpPr>
          <p:cNvPr id="270" name="Google Shape;270;p23"/>
          <p:cNvGrpSpPr/>
          <p:nvPr/>
        </p:nvGrpSpPr>
        <p:grpSpPr>
          <a:xfrm>
            <a:off x="0" y="348541"/>
            <a:ext cx="6858000" cy="57859"/>
            <a:chOff x="276446" y="1127056"/>
            <a:chExt cx="6241312" cy="45084"/>
          </a:xfrm>
        </p:grpSpPr>
        <p:cxnSp>
          <p:nvCxnSpPr>
            <p:cNvPr id="271" name="Google Shape;271;p23"/>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272" name="Google Shape;272;p23"/>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273" name="Google Shape;273;p23"/>
          <p:cNvSpPr txBox="1"/>
          <p:nvPr/>
        </p:nvSpPr>
        <p:spPr>
          <a:xfrm>
            <a:off x="292394" y="2442377"/>
            <a:ext cx="6241200" cy="4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「基本情報設定」＞</a:t>
            </a:r>
            <a:r>
              <a:rPr lang="ja-JP" sz="1050">
                <a:solidFill>
                  <a:srgbClr val="7F7F7F"/>
                </a:solidFill>
              </a:rPr>
              <a:t>「初期設定一覧」</a:t>
            </a:r>
            <a:r>
              <a:rPr lang="ja-JP" sz="1050">
                <a:solidFill>
                  <a:srgbClr val="7F7F7F"/>
                </a:solidFill>
                <a:latin typeface="Arial"/>
                <a:ea typeface="Arial"/>
                <a:cs typeface="Arial"/>
                <a:sym typeface="Arial"/>
              </a:rPr>
              <a:t>＞「</a:t>
            </a:r>
            <a:r>
              <a:rPr lang="ja-JP" sz="1050" u="sng">
                <a:solidFill>
                  <a:schemeClr val="hlink"/>
                </a:solidFill>
                <a:latin typeface="Arial"/>
                <a:ea typeface="Arial"/>
                <a:cs typeface="Arial"/>
                <a:sym typeface="Arial"/>
                <a:hlinkClick r:id="rId4"/>
              </a:rPr>
              <a:t>グループ管理者設定</a:t>
            </a:r>
            <a:r>
              <a:rPr lang="ja-JP" sz="1050">
                <a:solidFill>
                  <a:srgbClr val="7F7F7F"/>
                </a:solidFill>
                <a:latin typeface="Arial"/>
                <a:ea typeface="Arial"/>
                <a:cs typeface="Arial"/>
                <a:sym typeface="Arial"/>
              </a:rPr>
              <a:t>」で設定ができます。</a:t>
            </a: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p:txBody>
      </p:sp>
      <p:sp>
        <p:nvSpPr>
          <p:cNvPr id="274" name="Google Shape;274;p23"/>
          <p:cNvSpPr txBox="1"/>
          <p:nvPr/>
        </p:nvSpPr>
        <p:spPr>
          <a:xfrm>
            <a:off x="292394" y="5075282"/>
            <a:ext cx="6241200" cy="5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左上に表示されている「新規グループ管理者追加」ボタンをクリックするとグループ管理者の登録画面へ移動します。</a:t>
            </a: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p:txBody>
      </p:sp>
      <p:pic>
        <p:nvPicPr>
          <p:cNvPr id="275" name="Google Shape;275;p23"/>
          <p:cNvPicPr preferRelativeResize="0"/>
          <p:nvPr/>
        </p:nvPicPr>
        <p:blipFill rotWithShape="1">
          <a:blip r:embed="rId5">
            <a:alphaModFix/>
          </a:blip>
          <a:srcRect t="2085"/>
          <a:stretch/>
        </p:blipFill>
        <p:spPr>
          <a:xfrm>
            <a:off x="657600" y="5545150"/>
            <a:ext cx="4751999" cy="1648425"/>
          </a:xfrm>
          <a:prstGeom prst="rect">
            <a:avLst/>
          </a:prstGeom>
          <a:noFill/>
          <a:ln>
            <a:noFill/>
          </a:ln>
          <a:effectLst>
            <a:outerShdw blurRad="50800" dist="38100" dir="2700000" algn="tl" rotWithShape="0">
              <a:srgbClr val="000000">
                <a:alpha val="40000"/>
              </a:srgbClr>
            </a:outerShdw>
          </a:effectLst>
        </p:spPr>
      </p:pic>
      <p:sp>
        <p:nvSpPr>
          <p:cNvPr id="276" name="Google Shape;276;p23"/>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
        <p:nvSpPr>
          <p:cNvPr id="277" name="Google Shape;277;p23"/>
          <p:cNvSpPr txBox="1"/>
          <p:nvPr/>
        </p:nvSpPr>
        <p:spPr>
          <a:xfrm>
            <a:off x="308343" y="8405318"/>
            <a:ext cx="6241200" cy="5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E06666"/>
                </a:solidFill>
                <a:latin typeface="Arial"/>
                <a:ea typeface="Arial"/>
                <a:cs typeface="Arial"/>
                <a:sym typeface="Arial"/>
              </a:rPr>
              <a:t>※各管理者</a:t>
            </a:r>
            <a:r>
              <a:rPr lang="ja-JP" sz="1050">
                <a:solidFill>
                  <a:srgbClr val="E06666"/>
                </a:solidFill>
              </a:rPr>
              <a:t>ごとに</a:t>
            </a:r>
            <a:r>
              <a:rPr lang="ja-JP" sz="1050">
                <a:solidFill>
                  <a:srgbClr val="E06666"/>
                </a:solidFill>
                <a:latin typeface="Arial"/>
                <a:ea typeface="Arial"/>
                <a:cs typeface="Arial"/>
                <a:sym typeface="Arial"/>
              </a:rPr>
              <a:t>権限</a:t>
            </a:r>
            <a:r>
              <a:rPr lang="ja-JP" sz="1050">
                <a:solidFill>
                  <a:srgbClr val="E06666"/>
                </a:solidFill>
              </a:rPr>
              <a:t>範囲を変えたい場合</a:t>
            </a:r>
            <a:r>
              <a:rPr lang="ja-JP" sz="1050">
                <a:solidFill>
                  <a:srgbClr val="E06666"/>
                </a:solidFill>
                <a:latin typeface="Arial"/>
                <a:ea typeface="Arial"/>
                <a:cs typeface="Arial"/>
                <a:sym typeface="Arial"/>
              </a:rPr>
              <a:t>は</a:t>
            </a:r>
            <a:r>
              <a:rPr lang="ja-JP" sz="1050" u="sng">
                <a:solidFill>
                  <a:schemeClr val="hlink"/>
                </a:solidFill>
                <a:latin typeface="Arial"/>
                <a:ea typeface="Arial"/>
                <a:cs typeface="Arial"/>
                <a:sym typeface="Arial"/>
                <a:hlinkClick r:id="rId6"/>
              </a:rPr>
              <a:t>こちら</a:t>
            </a:r>
            <a:r>
              <a:rPr lang="ja-JP" sz="1050">
                <a:solidFill>
                  <a:srgbClr val="E06666"/>
                </a:solidFill>
                <a:latin typeface="Arial"/>
                <a:ea typeface="Arial"/>
                <a:cs typeface="Arial"/>
                <a:sym typeface="Arial"/>
              </a:rPr>
              <a:t>をご確認ください。</a:t>
            </a:r>
            <a:endParaRPr sz="1050">
              <a:solidFill>
                <a:srgbClr val="E06666"/>
              </a:solidFill>
              <a:latin typeface="Arial"/>
              <a:ea typeface="Arial"/>
              <a:cs typeface="Arial"/>
              <a:sym typeface="Arial"/>
            </a:endParaRPr>
          </a:p>
          <a:p>
            <a:pPr marL="0" marR="0" lvl="0" indent="0" algn="l" rtl="0">
              <a:spcBef>
                <a:spcPts val="0"/>
              </a:spcBef>
              <a:spcAft>
                <a:spcPts val="0"/>
              </a:spcAft>
              <a:buNone/>
            </a:pPr>
            <a:endParaRPr sz="1050">
              <a:solidFill>
                <a:srgbClr val="FF0000"/>
              </a:solidFill>
              <a:latin typeface="Arial"/>
              <a:ea typeface="Arial"/>
              <a:cs typeface="Arial"/>
              <a:sym typeface="Arial"/>
            </a:endParaRPr>
          </a:p>
          <a:p>
            <a:pPr marL="0" marR="0" lvl="0" indent="0" algn="l" rtl="0">
              <a:spcBef>
                <a:spcPts val="0"/>
              </a:spcBef>
              <a:spcAft>
                <a:spcPts val="0"/>
              </a:spcAft>
              <a:buNone/>
            </a:pPr>
            <a:endParaRPr sz="1050">
              <a:solidFill>
                <a:srgbClr val="FF0000"/>
              </a:solidFill>
              <a:latin typeface="Arial"/>
              <a:ea typeface="Arial"/>
              <a:cs typeface="Arial"/>
              <a:sym typeface="Arial"/>
            </a:endParaRPr>
          </a:p>
        </p:txBody>
      </p:sp>
      <p:grpSp>
        <p:nvGrpSpPr>
          <p:cNvPr id="278" name="Google Shape;278;p23"/>
          <p:cNvGrpSpPr/>
          <p:nvPr/>
        </p:nvGrpSpPr>
        <p:grpSpPr>
          <a:xfrm>
            <a:off x="510688" y="2692938"/>
            <a:ext cx="5836624" cy="2143347"/>
            <a:chOff x="510688" y="2476600"/>
            <a:chExt cx="5836624" cy="2143347"/>
          </a:xfrm>
        </p:grpSpPr>
        <p:pic>
          <p:nvPicPr>
            <p:cNvPr id="279" name="Google Shape;279;p23"/>
            <p:cNvPicPr preferRelativeResize="0"/>
            <p:nvPr/>
          </p:nvPicPr>
          <p:blipFill>
            <a:blip r:embed="rId7">
              <a:alphaModFix/>
            </a:blip>
            <a:stretch>
              <a:fillRect/>
            </a:stretch>
          </p:blipFill>
          <p:spPr>
            <a:xfrm>
              <a:off x="510688" y="2762201"/>
              <a:ext cx="5836624" cy="1857746"/>
            </a:xfrm>
            <a:prstGeom prst="rect">
              <a:avLst/>
            </a:prstGeom>
            <a:noFill/>
            <a:ln>
              <a:noFill/>
            </a:ln>
            <a:effectLst>
              <a:outerShdw blurRad="57150" dist="19050" dir="5400000" algn="bl" rotWithShape="0">
                <a:srgbClr val="000000">
                  <a:alpha val="50000"/>
                </a:srgbClr>
              </a:outerShdw>
            </a:effectLst>
          </p:spPr>
        </p:pic>
        <p:sp>
          <p:nvSpPr>
            <p:cNvPr id="280" name="Google Shape;280;p23"/>
            <p:cNvSpPr/>
            <p:nvPr/>
          </p:nvSpPr>
          <p:spPr>
            <a:xfrm>
              <a:off x="4562475" y="2762250"/>
              <a:ext cx="1085700" cy="2952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a:off x="5114925" y="3924313"/>
              <a:ext cx="1019100" cy="2952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txBox="1"/>
            <p:nvPr/>
          </p:nvSpPr>
          <p:spPr>
            <a:xfrm>
              <a:off x="4314825" y="2476600"/>
              <a:ext cx="533400" cy="28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b="1">
                  <a:solidFill>
                    <a:srgbClr val="E06666"/>
                  </a:solidFill>
                </a:rPr>
                <a:t>①</a:t>
              </a:r>
              <a:endParaRPr b="1">
                <a:solidFill>
                  <a:srgbClr val="E06666"/>
                </a:solidFill>
              </a:endParaRPr>
            </a:p>
          </p:txBody>
        </p:sp>
        <p:sp>
          <p:nvSpPr>
            <p:cNvPr id="283" name="Google Shape;283;p23"/>
            <p:cNvSpPr txBox="1"/>
            <p:nvPr/>
          </p:nvSpPr>
          <p:spPr>
            <a:xfrm>
              <a:off x="4800600" y="3701075"/>
              <a:ext cx="371400"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a:solidFill>
                    <a:srgbClr val="E06666"/>
                  </a:solidFill>
                </a:rPr>
                <a:t>②</a:t>
              </a:r>
              <a:endParaRPr>
                <a:solidFill>
                  <a:srgbClr val="E06666"/>
                </a:solidFill>
              </a:endParaRPr>
            </a:p>
          </p:txBody>
        </p:sp>
      </p:grpSp>
      <p:pic>
        <p:nvPicPr>
          <p:cNvPr id="284" name="Google Shape;284;p23"/>
          <p:cNvPicPr preferRelativeResize="0"/>
          <p:nvPr/>
        </p:nvPicPr>
        <p:blipFill rotWithShape="1">
          <a:blip r:embed="rId8">
            <a:alphaModFix/>
          </a:blip>
          <a:srcRect b="872"/>
          <a:stretch/>
        </p:blipFill>
        <p:spPr>
          <a:xfrm>
            <a:off x="3227050" y="6265225"/>
            <a:ext cx="2497150" cy="2051926"/>
          </a:xfrm>
          <a:prstGeom prst="rect">
            <a:avLst/>
          </a:prstGeom>
          <a:noFill/>
          <a:ln w="19050" cap="flat" cmpd="sng">
            <a:solidFill>
              <a:srgbClr val="E06666"/>
            </a:solidFill>
            <a:prstDash val="dash"/>
            <a:round/>
            <a:headEnd type="none" w="sm" len="sm"/>
            <a:tailEnd type="none" w="sm" len="sm"/>
          </a:ln>
          <a:effectLst>
            <a:outerShdw blurRad="57150" dist="19050" dir="5400000" algn="bl" rotWithShape="0">
              <a:srgbClr val="000000">
                <a:alpha val="50000"/>
              </a:srgbClr>
            </a:outerShdw>
          </a:effectLst>
        </p:spPr>
      </p:pic>
      <p:sp>
        <p:nvSpPr>
          <p:cNvPr id="285" name="Google Shape;285;p23"/>
          <p:cNvSpPr/>
          <p:nvPr/>
        </p:nvSpPr>
        <p:spPr>
          <a:xfrm rot="5400000">
            <a:off x="1464700" y="7075275"/>
            <a:ext cx="654900" cy="577200"/>
          </a:xfrm>
          <a:prstGeom prst="bentUpArrow">
            <a:avLst>
              <a:gd name="adj1" fmla="val 25000"/>
              <a:gd name="adj2" fmla="val 25000"/>
              <a:gd name="adj3" fmla="val 25000"/>
            </a:avLst>
          </a:prstGeom>
          <a:solidFill>
            <a:srgbClr val="E06666"/>
          </a:solid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4"/>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solidFill>
                  <a:srgbClr val="7F7F7F"/>
                </a:solidFill>
                <a:latin typeface="Arial"/>
                <a:ea typeface="Arial"/>
                <a:cs typeface="Arial"/>
                <a:sym typeface="Arial"/>
              </a:rPr>
              <a:t>５</a:t>
            </a:r>
            <a:r>
              <a:rPr lang="ja-JP" sz="1800" b="1" i="0" u="none" strike="noStrike" cap="none">
                <a:solidFill>
                  <a:srgbClr val="7F7F7F"/>
                </a:solidFill>
                <a:latin typeface="Arial"/>
                <a:ea typeface="Arial"/>
                <a:cs typeface="Arial"/>
                <a:sym typeface="Arial"/>
              </a:rPr>
              <a:t>．管理者の登録</a:t>
            </a:r>
            <a:endParaRPr/>
          </a:p>
        </p:txBody>
      </p:sp>
      <p:sp>
        <p:nvSpPr>
          <p:cNvPr id="292" name="Google Shape;292;p24"/>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12</a:t>
            </a:fld>
            <a:endParaRPr sz="900">
              <a:solidFill>
                <a:srgbClr val="D0CECE"/>
              </a:solidFill>
              <a:latin typeface="Calibri"/>
              <a:ea typeface="Calibri"/>
              <a:cs typeface="Calibri"/>
              <a:sym typeface="Calibri"/>
            </a:endParaRPr>
          </a:p>
        </p:txBody>
      </p:sp>
      <p:cxnSp>
        <p:nvCxnSpPr>
          <p:cNvPr id="293" name="Google Shape;293;p24"/>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sp>
        <p:nvSpPr>
          <p:cNvPr id="294" name="Google Shape;294;p24"/>
          <p:cNvSpPr txBox="1"/>
          <p:nvPr/>
        </p:nvSpPr>
        <p:spPr>
          <a:xfrm>
            <a:off x="276444" y="954668"/>
            <a:ext cx="6241311" cy="4154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各項目については、下記の表をご確認ください。</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a:t>
            </a:r>
            <a:r>
              <a:rPr lang="ja-JP" sz="1050">
                <a:solidFill>
                  <a:srgbClr val="FF0000"/>
                </a:solidFill>
                <a:latin typeface="Arial"/>
                <a:ea typeface="Arial"/>
                <a:cs typeface="Arial"/>
                <a:sym typeface="Arial"/>
              </a:rPr>
              <a:t>＊</a:t>
            </a:r>
            <a:r>
              <a:rPr lang="ja-JP" sz="1050">
                <a:solidFill>
                  <a:srgbClr val="7F7F7F"/>
                </a:solidFill>
                <a:latin typeface="Arial"/>
                <a:ea typeface="Arial"/>
                <a:cs typeface="Arial"/>
                <a:sym typeface="Arial"/>
              </a:rPr>
              <a:t>」のマークが付いている項目は、必須項目になります。</a:t>
            </a:r>
            <a:endParaRPr sz="1050">
              <a:solidFill>
                <a:srgbClr val="7F7F7F"/>
              </a:solidFill>
              <a:latin typeface="Arial"/>
              <a:ea typeface="Arial"/>
              <a:cs typeface="Arial"/>
              <a:sym typeface="Arial"/>
            </a:endParaRPr>
          </a:p>
        </p:txBody>
      </p:sp>
      <p:grpSp>
        <p:nvGrpSpPr>
          <p:cNvPr id="295" name="Google Shape;295;p24"/>
          <p:cNvGrpSpPr/>
          <p:nvPr/>
        </p:nvGrpSpPr>
        <p:grpSpPr>
          <a:xfrm>
            <a:off x="0" y="348541"/>
            <a:ext cx="6858000" cy="57859"/>
            <a:chOff x="276446" y="1127056"/>
            <a:chExt cx="6241312" cy="45084"/>
          </a:xfrm>
        </p:grpSpPr>
        <p:cxnSp>
          <p:nvCxnSpPr>
            <p:cNvPr id="296" name="Google Shape;296;p24"/>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297" name="Google Shape;297;p24"/>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298" name="Google Shape;298;p24"/>
          <p:cNvGraphicFramePr/>
          <p:nvPr/>
        </p:nvGraphicFramePr>
        <p:xfrm>
          <a:off x="445543" y="1430835"/>
          <a:ext cx="5966900" cy="5432675"/>
        </p:xfrm>
        <a:graphic>
          <a:graphicData uri="http://schemas.openxmlformats.org/drawingml/2006/table">
            <a:tbl>
              <a:tblPr>
                <a:noFill/>
                <a:tableStyleId>{E24E9AD8-4124-4E74-8C64-07CE461941A3}</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71745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姓名</a:t>
                      </a:r>
                      <a:r>
                        <a:rPr lang="ja-JP" sz="1050">
                          <a:solidFill>
                            <a:srgbClr val="FF0000"/>
                          </a:solidFill>
                        </a:rPr>
                        <a:t>＊</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グループ管理者のアカウントの名前の設定です。</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複数名でグループ管理者アカウントを共有する場合などは、「営業部 管理者」などで設定することもできます。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65000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言語</a:t>
                      </a:r>
                      <a:r>
                        <a:rPr lang="ja-JP" sz="1050">
                          <a:solidFill>
                            <a:srgbClr val="FF0000"/>
                          </a:solidFill>
                        </a:rPr>
                        <a:t>＊</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管理者画面で表示させる言語の設定ができます。</a:t>
                      </a:r>
                      <a:endParaRPr sz="1050">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7F7F7F"/>
                        </a:buClr>
                        <a:buSzPts val="1050"/>
                        <a:buFont typeface="Calibri"/>
                        <a:buNone/>
                      </a:pPr>
                      <a:r>
                        <a:rPr lang="ja-JP" sz="1050">
                          <a:solidFill>
                            <a:srgbClr val="7F7F7F"/>
                          </a:solidFill>
                          <a:latin typeface="Calibri"/>
                          <a:ea typeface="Calibri"/>
                          <a:cs typeface="Calibri"/>
                          <a:sym typeface="Calibri"/>
                        </a:rPr>
                        <a:t>日本語、英語、韓国語、タイ語、ベトナム語に設定ができます。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70507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ログインID</a:t>
                      </a:r>
                      <a:r>
                        <a:rPr lang="ja-JP" sz="1050">
                          <a:solidFill>
                            <a:srgbClr val="FF0000"/>
                          </a:solidFill>
                        </a:rPr>
                        <a:t>＊</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ここで設定したログインIDは管理者ページにログインする際の「グループ管理者ID」の入力欄に入力する情報になります。</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※ログインIDは、英数字のみとなります。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109067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メールアドレス</a:t>
                      </a:r>
                      <a:r>
                        <a:rPr lang="ja-JP" sz="1050">
                          <a:solidFill>
                            <a:srgbClr val="FF0000"/>
                          </a:solidFill>
                        </a:rPr>
                        <a:t>＊</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管理者に管理者ページログインURLを送るためにメールアドレスの登録が必要になります。</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スタッフが各申請を申請した時に通知メールを送信する設定をしている場合は、ここで登録したメールアドレスに送信がされます。</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※メールは noreply@donuts.ne.jpから送信されます。</a:t>
                      </a:r>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79322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パスワード</a:t>
                      </a:r>
                      <a:r>
                        <a:rPr lang="ja-JP" sz="1050">
                          <a:solidFill>
                            <a:srgbClr val="FF0000"/>
                          </a:solidFill>
                        </a:rPr>
                        <a:t>＊</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ここで設定したパスワードは管理者ページにログインする際の「パスワード」の入力欄に入力する情報になります。</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※パスワードは、英数字のみとなり、８文字以上で設定する必要があります。</a:t>
                      </a:r>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r h="63897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パスワード</a:t>
                      </a:r>
                      <a:endParaRPr sz="1050">
                        <a:solidFill>
                          <a:srgbClr val="FF0000"/>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（確認）</a:t>
                      </a:r>
                      <a:r>
                        <a:rPr lang="ja-JP" sz="1050">
                          <a:solidFill>
                            <a:srgbClr val="FF0000"/>
                          </a:solidFill>
                        </a:rPr>
                        <a:t>＊</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設定したパスワードの確認の為、上記のパスワードと同じように入力します。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5"/>
                  </a:ext>
                </a:extLst>
              </a:tr>
              <a:tr h="83727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管理グループ</a:t>
                      </a:r>
                      <a:r>
                        <a:rPr lang="ja-JP" sz="1050">
                          <a:solidFill>
                            <a:srgbClr val="FF0000"/>
                          </a:solidFill>
                        </a:rPr>
                        <a:t>＊</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管理するグループを選択できます。管理グループは複数選択可能です。</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管理グループに「親グループ」を設定した場合、下位階層グループ全ての管理権限を持つことになります。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6"/>
                  </a:ext>
                </a:extLst>
              </a:tr>
            </a:tbl>
          </a:graphicData>
        </a:graphic>
      </p:graphicFrame>
      <p:sp>
        <p:nvSpPr>
          <p:cNvPr id="299" name="Google Shape;299;p24"/>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5"/>
          <p:cNvSpPr txBox="1">
            <a:spLocks noGrp="1"/>
          </p:cNvSpPr>
          <p:nvPr>
            <p:ph type="title"/>
          </p:nvPr>
        </p:nvSpPr>
        <p:spPr>
          <a:xfrm>
            <a:off x="464819" y="4156467"/>
            <a:ext cx="5928361" cy="52238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3200"/>
              <a:buFont typeface="Arial"/>
              <a:buNone/>
            </a:pPr>
            <a:r>
              <a:rPr lang="ja-JP" sz="3200" b="0" i="0" u="none" strike="noStrike" cap="none">
                <a:solidFill>
                  <a:srgbClr val="7F7F7F"/>
                </a:solidFill>
                <a:latin typeface="Arial"/>
                <a:ea typeface="Arial"/>
                <a:cs typeface="Arial"/>
                <a:sym typeface="Arial"/>
              </a:rPr>
              <a:t>就業規則設定</a:t>
            </a:r>
            <a:r>
              <a:rPr lang="ja-JP" sz="3200">
                <a:solidFill>
                  <a:srgbClr val="7F7F7F"/>
                </a:solidFill>
                <a:latin typeface="Arial"/>
                <a:ea typeface="Arial"/>
                <a:cs typeface="Arial"/>
                <a:sym typeface="Arial"/>
              </a:rPr>
              <a:t>をしよう</a:t>
            </a:r>
            <a:endParaRPr sz="1050" b="0" i="0" u="none" strike="noStrike" cap="none">
              <a:solidFill>
                <a:srgbClr val="7F7F7F"/>
              </a:solidFill>
              <a:latin typeface="Arial"/>
              <a:ea typeface="Arial"/>
              <a:cs typeface="Arial"/>
              <a:sym typeface="Arial"/>
            </a:endParaRPr>
          </a:p>
        </p:txBody>
      </p:sp>
      <p:sp>
        <p:nvSpPr>
          <p:cNvPr id="305" name="Google Shape;305;p25"/>
          <p:cNvSpPr txBox="1">
            <a:spLocks noGrp="1"/>
          </p:cNvSpPr>
          <p:nvPr>
            <p:ph type="sldNum" idx="12"/>
          </p:nvPr>
        </p:nvSpPr>
        <p:spPr>
          <a:xfrm>
            <a:off x="5228474" y="8795083"/>
            <a:ext cx="1543050" cy="32660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13</a:t>
            </a:fld>
            <a:endParaRPr sz="900">
              <a:solidFill>
                <a:srgbClr val="D0CECE"/>
              </a:solidFill>
              <a:latin typeface="Calibri"/>
              <a:ea typeface="Calibri"/>
              <a:cs typeface="Calibri"/>
              <a:sym typeface="Calibri"/>
            </a:endParaRPr>
          </a:p>
        </p:txBody>
      </p:sp>
      <p:pic>
        <p:nvPicPr>
          <p:cNvPr id="306" name="Google Shape;306;p25"/>
          <p:cNvPicPr preferRelativeResize="0"/>
          <p:nvPr/>
        </p:nvPicPr>
        <p:blipFill rotWithShape="1">
          <a:blip r:embed="rId3">
            <a:alphaModFix/>
          </a:blip>
          <a:srcRect/>
          <a:stretch/>
        </p:blipFill>
        <p:spPr>
          <a:xfrm>
            <a:off x="652105" y="4071555"/>
            <a:ext cx="606317" cy="606317"/>
          </a:xfrm>
          <a:prstGeom prst="rect">
            <a:avLst/>
          </a:prstGeom>
          <a:noFill/>
          <a:ln>
            <a:noFill/>
          </a:ln>
        </p:spPr>
      </p:pic>
      <p:pic>
        <p:nvPicPr>
          <p:cNvPr id="307" name="Google Shape;307;p25"/>
          <p:cNvPicPr preferRelativeResize="0"/>
          <p:nvPr/>
        </p:nvPicPr>
        <p:blipFill rotWithShape="1">
          <a:blip r:embed="rId3">
            <a:alphaModFix/>
          </a:blip>
          <a:srcRect/>
          <a:stretch/>
        </p:blipFill>
        <p:spPr>
          <a:xfrm>
            <a:off x="5551430" y="4071555"/>
            <a:ext cx="606317" cy="606317"/>
          </a:xfrm>
          <a:prstGeom prst="rect">
            <a:avLst/>
          </a:prstGeom>
          <a:noFill/>
          <a:ln>
            <a:noFill/>
          </a:ln>
        </p:spPr>
      </p:pic>
      <p:grpSp>
        <p:nvGrpSpPr>
          <p:cNvPr id="308" name="Google Shape;308;p25"/>
          <p:cNvGrpSpPr/>
          <p:nvPr/>
        </p:nvGrpSpPr>
        <p:grpSpPr>
          <a:xfrm>
            <a:off x="0" y="348541"/>
            <a:ext cx="6858000" cy="57859"/>
            <a:chOff x="276446" y="1127056"/>
            <a:chExt cx="6241312" cy="45084"/>
          </a:xfrm>
        </p:grpSpPr>
        <p:cxnSp>
          <p:nvCxnSpPr>
            <p:cNvPr id="309" name="Google Shape;309;p25"/>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310" name="Google Shape;310;p25"/>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311" name="Google Shape;311;p25"/>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6"/>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solidFill>
                  <a:srgbClr val="7F7F7F"/>
                </a:solidFill>
                <a:latin typeface="Arial"/>
                <a:ea typeface="Arial"/>
                <a:cs typeface="Arial"/>
                <a:sym typeface="Arial"/>
              </a:rPr>
              <a:t>１.　所定時間</a:t>
            </a:r>
            <a:r>
              <a:rPr lang="ja-JP" sz="1800" b="1">
                <a:solidFill>
                  <a:srgbClr val="7F7F7F"/>
                </a:solidFill>
                <a:latin typeface="Arial"/>
                <a:ea typeface="Arial"/>
                <a:cs typeface="Arial"/>
                <a:sym typeface="Arial"/>
              </a:rPr>
              <a:t>･</a:t>
            </a:r>
            <a:r>
              <a:rPr lang="ja-JP" sz="1800" b="1" i="0" u="none" strike="noStrike" cap="none">
                <a:solidFill>
                  <a:srgbClr val="7F7F7F"/>
                </a:solidFill>
                <a:latin typeface="Arial"/>
                <a:ea typeface="Arial"/>
                <a:cs typeface="Arial"/>
                <a:sym typeface="Arial"/>
              </a:rPr>
              <a:t>残業</a:t>
            </a:r>
            <a:r>
              <a:rPr lang="ja-JP" sz="1800" b="1">
                <a:solidFill>
                  <a:srgbClr val="7F7F7F"/>
                </a:solidFill>
                <a:latin typeface="Arial"/>
                <a:ea typeface="Arial"/>
                <a:cs typeface="Arial"/>
                <a:sym typeface="Arial"/>
              </a:rPr>
              <a:t>･</a:t>
            </a:r>
            <a:r>
              <a:rPr lang="ja-JP" sz="1800" b="1" i="0" u="none" strike="noStrike" cap="none">
                <a:solidFill>
                  <a:srgbClr val="7F7F7F"/>
                </a:solidFill>
                <a:latin typeface="Arial"/>
                <a:ea typeface="Arial"/>
                <a:cs typeface="Arial"/>
                <a:sym typeface="Arial"/>
              </a:rPr>
              <a:t>深夜設定</a:t>
            </a:r>
            <a:endParaRPr sz="1800" b="1" i="0" u="none" strike="noStrike" cap="none">
              <a:solidFill>
                <a:srgbClr val="7F7F7F"/>
              </a:solidFill>
              <a:latin typeface="Arial"/>
              <a:ea typeface="Arial"/>
              <a:cs typeface="Arial"/>
              <a:sym typeface="Arial"/>
            </a:endParaRPr>
          </a:p>
        </p:txBody>
      </p:sp>
      <p:sp>
        <p:nvSpPr>
          <p:cNvPr id="318" name="Google Shape;318;p26"/>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14</a:t>
            </a:fld>
            <a:endParaRPr sz="900">
              <a:solidFill>
                <a:srgbClr val="D0CECE"/>
              </a:solidFill>
              <a:latin typeface="Calibri"/>
              <a:ea typeface="Calibri"/>
              <a:cs typeface="Calibri"/>
              <a:sym typeface="Calibri"/>
            </a:endParaRPr>
          </a:p>
        </p:txBody>
      </p:sp>
      <p:cxnSp>
        <p:nvCxnSpPr>
          <p:cNvPr id="319" name="Google Shape;319;p26"/>
          <p:cNvCxnSpPr/>
          <p:nvPr/>
        </p:nvCxnSpPr>
        <p:spPr>
          <a:xfrm>
            <a:off x="330952" y="882567"/>
            <a:ext cx="6241311" cy="0"/>
          </a:xfrm>
          <a:prstGeom prst="straightConnector1">
            <a:avLst/>
          </a:prstGeom>
          <a:noFill/>
          <a:ln w="9525" cap="flat" cmpd="sng">
            <a:solidFill>
              <a:srgbClr val="0070C0"/>
            </a:solidFill>
            <a:prstDash val="solid"/>
            <a:miter lim="800000"/>
            <a:headEnd type="none" w="sm" len="sm"/>
            <a:tailEnd type="none" w="sm" len="sm"/>
          </a:ln>
        </p:spPr>
      </p:cxnSp>
      <p:sp>
        <p:nvSpPr>
          <p:cNvPr id="320" name="Google Shape;320;p26"/>
          <p:cNvSpPr txBox="1"/>
          <p:nvPr/>
        </p:nvSpPr>
        <p:spPr>
          <a:xfrm>
            <a:off x="330952" y="950307"/>
            <a:ext cx="6241311" cy="30777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sz="1400">
                <a:solidFill>
                  <a:srgbClr val="7F7F7F"/>
                </a:solidFill>
                <a:latin typeface="Arial"/>
                <a:ea typeface="Arial"/>
                <a:cs typeface="Arial"/>
                <a:sym typeface="Arial"/>
              </a:rPr>
              <a:t>１.所定労働</a:t>
            </a:r>
            <a:r>
              <a:rPr lang="ja-JP">
                <a:solidFill>
                  <a:srgbClr val="7F7F7F"/>
                </a:solidFill>
              </a:rPr>
              <a:t>･</a:t>
            </a:r>
            <a:r>
              <a:rPr lang="ja-JP" sz="1400">
                <a:solidFill>
                  <a:srgbClr val="7F7F7F"/>
                </a:solidFill>
                <a:latin typeface="Arial"/>
                <a:ea typeface="Arial"/>
                <a:cs typeface="Arial"/>
                <a:sym typeface="Arial"/>
              </a:rPr>
              <a:t>残業</a:t>
            </a:r>
            <a:r>
              <a:rPr lang="ja-JP">
                <a:solidFill>
                  <a:srgbClr val="7F7F7F"/>
                </a:solidFill>
              </a:rPr>
              <a:t>･</a:t>
            </a:r>
            <a:r>
              <a:rPr lang="ja-JP" sz="1400">
                <a:solidFill>
                  <a:srgbClr val="7F7F7F"/>
                </a:solidFill>
                <a:latin typeface="Arial"/>
                <a:ea typeface="Arial"/>
                <a:cs typeface="Arial"/>
                <a:sym typeface="Arial"/>
              </a:rPr>
              <a:t>深夜設定</a:t>
            </a:r>
            <a:endParaRPr/>
          </a:p>
        </p:txBody>
      </p:sp>
      <p:sp>
        <p:nvSpPr>
          <p:cNvPr id="321" name="Google Shape;321;p26"/>
          <p:cNvSpPr txBox="1"/>
          <p:nvPr/>
        </p:nvSpPr>
        <p:spPr>
          <a:xfrm>
            <a:off x="330952" y="1258084"/>
            <a:ext cx="6241311" cy="9002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所定労働時間、残業時間、深夜時間の設定ができます。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ここで設定した就業時間に基づいて、労働時間や残業時間が集計されます。グループやスタッフ種別ごとに設定ができますので、スタッフによって就業規則が異なる場合はグループやスタッフ種別を分けて設定すると管理がしやすくなります。</a:t>
            </a: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p:txBody>
      </p:sp>
      <p:grpSp>
        <p:nvGrpSpPr>
          <p:cNvPr id="322" name="Google Shape;322;p26"/>
          <p:cNvGrpSpPr/>
          <p:nvPr/>
        </p:nvGrpSpPr>
        <p:grpSpPr>
          <a:xfrm>
            <a:off x="0" y="348541"/>
            <a:ext cx="6858000" cy="57859"/>
            <a:chOff x="276446" y="1127056"/>
            <a:chExt cx="6241312" cy="45084"/>
          </a:xfrm>
        </p:grpSpPr>
        <p:cxnSp>
          <p:nvCxnSpPr>
            <p:cNvPr id="323" name="Google Shape;323;p26"/>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324" name="Google Shape;324;p26"/>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325" name="Google Shape;325;p26"/>
          <p:cNvSpPr txBox="1"/>
          <p:nvPr/>
        </p:nvSpPr>
        <p:spPr>
          <a:xfrm>
            <a:off x="330952" y="2083249"/>
            <a:ext cx="62412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「基本情報設定」＞</a:t>
            </a:r>
            <a:r>
              <a:rPr lang="ja-JP" sz="1050">
                <a:solidFill>
                  <a:srgbClr val="7F7F7F"/>
                </a:solidFill>
              </a:rPr>
              <a:t>「初期設定一覧」</a:t>
            </a:r>
            <a:r>
              <a:rPr lang="ja-JP" sz="1050">
                <a:solidFill>
                  <a:srgbClr val="7F7F7F"/>
                </a:solidFill>
                <a:latin typeface="Arial"/>
                <a:ea typeface="Arial"/>
                <a:cs typeface="Arial"/>
                <a:sym typeface="Arial"/>
              </a:rPr>
              <a:t>＞「</a:t>
            </a:r>
            <a:r>
              <a:rPr lang="ja-JP" sz="1050" u="sng">
                <a:solidFill>
                  <a:schemeClr val="hlink"/>
                </a:solidFill>
                <a:latin typeface="Arial"/>
                <a:ea typeface="Arial"/>
                <a:cs typeface="Arial"/>
                <a:sym typeface="Arial"/>
                <a:hlinkClick r:id="rId3"/>
              </a:rPr>
              <a:t>所定時間</a:t>
            </a:r>
            <a:r>
              <a:rPr lang="ja-JP" sz="1050" u="sng">
                <a:solidFill>
                  <a:schemeClr val="hlink"/>
                </a:solidFill>
                <a:hlinkClick r:id="rId3"/>
              </a:rPr>
              <a:t>･</a:t>
            </a:r>
            <a:r>
              <a:rPr lang="ja-JP" sz="1050" u="sng">
                <a:solidFill>
                  <a:schemeClr val="hlink"/>
                </a:solidFill>
                <a:latin typeface="Arial"/>
                <a:ea typeface="Arial"/>
                <a:cs typeface="Arial"/>
                <a:sym typeface="Arial"/>
                <a:hlinkClick r:id="rId3"/>
              </a:rPr>
              <a:t>残業</a:t>
            </a:r>
            <a:r>
              <a:rPr lang="ja-JP" sz="1050" u="sng">
                <a:solidFill>
                  <a:schemeClr val="hlink"/>
                </a:solidFill>
                <a:hlinkClick r:id="rId3"/>
              </a:rPr>
              <a:t>･</a:t>
            </a:r>
            <a:r>
              <a:rPr lang="ja-JP" sz="1050" u="sng">
                <a:solidFill>
                  <a:schemeClr val="hlink"/>
                </a:solidFill>
                <a:latin typeface="Arial"/>
                <a:ea typeface="Arial"/>
                <a:cs typeface="Arial"/>
                <a:sym typeface="Arial"/>
                <a:hlinkClick r:id="rId3"/>
              </a:rPr>
              <a:t>深夜設定</a:t>
            </a:r>
            <a:r>
              <a:rPr lang="ja-JP" sz="1050">
                <a:solidFill>
                  <a:srgbClr val="7F7F7F"/>
                </a:solidFill>
                <a:latin typeface="Arial"/>
                <a:ea typeface="Arial"/>
                <a:cs typeface="Arial"/>
                <a:sym typeface="Arial"/>
              </a:rPr>
              <a:t>」で設定ができます。</a:t>
            </a:r>
            <a:endParaRPr sz="1050">
              <a:solidFill>
                <a:srgbClr val="7F7F7F"/>
              </a:solidFill>
              <a:latin typeface="Arial"/>
              <a:ea typeface="Arial"/>
              <a:cs typeface="Arial"/>
              <a:sym typeface="Arial"/>
            </a:endParaRPr>
          </a:p>
        </p:txBody>
      </p:sp>
      <p:sp>
        <p:nvSpPr>
          <p:cNvPr id="326" name="Google Shape;326;p26"/>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grpSp>
        <p:nvGrpSpPr>
          <p:cNvPr id="327" name="Google Shape;327;p26"/>
          <p:cNvGrpSpPr/>
          <p:nvPr/>
        </p:nvGrpSpPr>
        <p:grpSpPr>
          <a:xfrm>
            <a:off x="468981" y="2220325"/>
            <a:ext cx="5920039" cy="3229259"/>
            <a:chOff x="468981" y="2220325"/>
            <a:chExt cx="5920039" cy="3229259"/>
          </a:xfrm>
        </p:grpSpPr>
        <p:pic>
          <p:nvPicPr>
            <p:cNvPr id="328" name="Google Shape;328;p26"/>
            <p:cNvPicPr preferRelativeResize="0"/>
            <p:nvPr/>
          </p:nvPicPr>
          <p:blipFill>
            <a:blip r:embed="rId4">
              <a:alphaModFix/>
            </a:blip>
            <a:stretch>
              <a:fillRect/>
            </a:stretch>
          </p:blipFill>
          <p:spPr>
            <a:xfrm>
              <a:off x="468981" y="2489565"/>
              <a:ext cx="5920039" cy="2960019"/>
            </a:xfrm>
            <a:prstGeom prst="rect">
              <a:avLst/>
            </a:prstGeom>
            <a:noFill/>
            <a:ln>
              <a:noFill/>
            </a:ln>
            <a:effectLst>
              <a:outerShdw blurRad="57150" dist="19050" dir="5400000" algn="bl" rotWithShape="0">
                <a:srgbClr val="000000">
                  <a:alpha val="50000"/>
                </a:srgbClr>
              </a:outerShdw>
            </a:effectLst>
          </p:spPr>
        </p:pic>
        <p:sp>
          <p:nvSpPr>
            <p:cNvPr id="329" name="Google Shape;329;p26"/>
            <p:cNvSpPr/>
            <p:nvPr/>
          </p:nvSpPr>
          <p:spPr>
            <a:xfrm>
              <a:off x="4574725" y="2519573"/>
              <a:ext cx="1056000" cy="2538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6"/>
            <p:cNvSpPr/>
            <p:nvPr/>
          </p:nvSpPr>
          <p:spPr>
            <a:xfrm>
              <a:off x="969150" y="4881473"/>
              <a:ext cx="1056000" cy="2538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txBox="1"/>
            <p:nvPr/>
          </p:nvSpPr>
          <p:spPr>
            <a:xfrm>
              <a:off x="4363875" y="2220325"/>
              <a:ext cx="3795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a:solidFill>
                    <a:srgbClr val="E06666"/>
                  </a:solidFill>
                </a:rPr>
                <a:t>①</a:t>
              </a:r>
              <a:endParaRPr>
                <a:solidFill>
                  <a:srgbClr val="E06666"/>
                </a:solidFill>
              </a:endParaRPr>
            </a:p>
          </p:txBody>
        </p:sp>
        <p:sp>
          <p:nvSpPr>
            <p:cNvPr id="332" name="Google Shape;332;p26"/>
            <p:cNvSpPr txBox="1"/>
            <p:nvPr/>
          </p:nvSpPr>
          <p:spPr>
            <a:xfrm>
              <a:off x="705950" y="4612825"/>
              <a:ext cx="3795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a:solidFill>
                    <a:srgbClr val="E06666"/>
                  </a:solidFill>
                </a:rPr>
                <a:t>②</a:t>
              </a:r>
              <a:endParaRPr>
                <a:solidFill>
                  <a:srgbClr val="E06666"/>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7"/>
          <p:cNvSpPr txBox="1">
            <a:spLocks noGrp="1"/>
          </p:cNvSpPr>
          <p:nvPr>
            <p:ph type="sldNum" idx="12"/>
          </p:nvPr>
        </p:nvSpPr>
        <p:spPr>
          <a:xfrm>
            <a:off x="5228474" y="8783053"/>
            <a:ext cx="15429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15</a:t>
            </a:fld>
            <a:endParaRPr/>
          </a:p>
        </p:txBody>
      </p:sp>
      <p:sp>
        <p:nvSpPr>
          <p:cNvPr id="339" name="Google Shape;339;p27"/>
          <p:cNvSpPr txBox="1">
            <a:spLocks noGrp="1"/>
          </p:cNvSpPr>
          <p:nvPr>
            <p:ph type="title"/>
          </p:nvPr>
        </p:nvSpPr>
        <p:spPr>
          <a:xfrm>
            <a:off x="276447" y="47277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solidFill>
                  <a:srgbClr val="7F7F7F"/>
                </a:solidFill>
                <a:latin typeface="Arial"/>
                <a:ea typeface="Arial"/>
                <a:cs typeface="Arial"/>
                <a:sym typeface="Arial"/>
              </a:rPr>
              <a:t>１.　所定時間</a:t>
            </a:r>
            <a:r>
              <a:rPr lang="ja-JP" sz="1800" b="1">
                <a:solidFill>
                  <a:srgbClr val="7F7F7F"/>
                </a:solidFill>
                <a:latin typeface="Arial"/>
                <a:ea typeface="Arial"/>
                <a:cs typeface="Arial"/>
                <a:sym typeface="Arial"/>
              </a:rPr>
              <a:t>･</a:t>
            </a:r>
            <a:r>
              <a:rPr lang="ja-JP" sz="1800" b="1" i="0" u="none" strike="noStrike" cap="none">
                <a:solidFill>
                  <a:srgbClr val="7F7F7F"/>
                </a:solidFill>
                <a:latin typeface="Arial"/>
                <a:ea typeface="Arial"/>
                <a:cs typeface="Arial"/>
                <a:sym typeface="Arial"/>
              </a:rPr>
              <a:t>残業</a:t>
            </a:r>
            <a:r>
              <a:rPr lang="ja-JP" sz="1800" b="1">
                <a:solidFill>
                  <a:srgbClr val="7F7F7F"/>
                </a:solidFill>
                <a:latin typeface="Arial"/>
                <a:ea typeface="Arial"/>
                <a:cs typeface="Arial"/>
                <a:sym typeface="Arial"/>
              </a:rPr>
              <a:t>･</a:t>
            </a:r>
            <a:r>
              <a:rPr lang="ja-JP" sz="1800" b="1" i="0" u="none" strike="noStrike" cap="none">
                <a:solidFill>
                  <a:srgbClr val="7F7F7F"/>
                </a:solidFill>
                <a:latin typeface="Arial"/>
                <a:ea typeface="Arial"/>
                <a:cs typeface="Arial"/>
                <a:sym typeface="Arial"/>
              </a:rPr>
              <a:t>深夜設定</a:t>
            </a:r>
            <a:endParaRPr sz="1800" b="1" i="0" u="none" strike="noStrike" cap="none">
              <a:solidFill>
                <a:srgbClr val="7F7F7F"/>
              </a:solidFill>
              <a:latin typeface="Arial"/>
              <a:ea typeface="Arial"/>
              <a:cs typeface="Arial"/>
              <a:sym typeface="Arial"/>
            </a:endParaRPr>
          </a:p>
        </p:txBody>
      </p:sp>
      <p:cxnSp>
        <p:nvCxnSpPr>
          <p:cNvPr id="340" name="Google Shape;340;p27"/>
          <p:cNvCxnSpPr/>
          <p:nvPr/>
        </p:nvCxnSpPr>
        <p:spPr>
          <a:xfrm>
            <a:off x="330952" y="88256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341" name="Google Shape;341;p27"/>
          <p:cNvSpPr txBox="1"/>
          <p:nvPr/>
        </p:nvSpPr>
        <p:spPr>
          <a:xfrm>
            <a:off x="330952" y="953284"/>
            <a:ext cx="6241200" cy="9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rPr>
              <a:t>【所属グループ】と【スタッフ種別】の横に表示されているプルダウンにて、設定する対象を選択し【表示】をクリックします。</a:t>
            </a:r>
            <a:br>
              <a:rPr lang="ja-JP" sz="1050">
                <a:solidFill>
                  <a:srgbClr val="7F7F7F"/>
                </a:solidFill>
              </a:rPr>
            </a:br>
            <a:r>
              <a:rPr lang="ja-JP" sz="1050">
                <a:solidFill>
                  <a:srgbClr val="7F7F7F"/>
                </a:solidFill>
              </a:rPr>
              <a:t>　</a:t>
            </a:r>
            <a:r>
              <a:rPr lang="ja-JP" sz="1050">
                <a:solidFill>
                  <a:srgbClr val="E06666"/>
                </a:solidFill>
              </a:rPr>
              <a:t>※【所属グループ】は必ず、スタッフの所属している【メイングループ】を設定して下さい。</a:t>
            </a:r>
            <a:endParaRPr sz="1050">
              <a:solidFill>
                <a:srgbClr val="E06666"/>
              </a:solidFill>
              <a:latin typeface="Arial"/>
              <a:ea typeface="Arial"/>
              <a:cs typeface="Arial"/>
              <a:sym typeface="Arial"/>
            </a:endParaRPr>
          </a:p>
        </p:txBody>
      </p:sp>
      <p:grpSp>
        <p:nvGrpSpPr>
          <p:cNvPr id="342" name="Google Shape;342;p27"/>
          <p:cNvGrpSpPr/>
          <p:nvPr/>
        </p:nvGrpSpPr>
        <p:grpSpPr>
          <a:xfrm>
            <a:off x="311671" y="5754384"/>
            <a:ext cx="6279761" cy="2315154"/>
            <a:chOff x="308340" y="5525784"/>
            <a:chExt cx="6279761" cy="2315154"/>
          </a:xfrm>
        </p:grpSpPr>
        <p:sp>
          <p:nvSpPr>
            <p:cNvPr id="343" name="Google Shape;343;p27"/>
            <p:cNvSpPr txBox="1"/>
            <p:nvPr/>
          </p:nvSpPr>
          <p:spPr>
            <a:xfrm>
              <a:off x="308341" y="6356661"/>
              <a:ext cx="6241200" cy="5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【残業手当/時間】</a:t>
              </a:r>
              <a:endParaRPr/>
            </a:p>
            <a:p>
              <a:pPr marL="0" marR="0" lvl="0" indent="0" algn="l" rtl="0">
                <a:spcBef>
                  <a:spcPts val="0"/>
                </a:spcBef>
                <a:spcAft>
                  <a:spcPts val="0"/>
                </a:spcAft>
                <a:buNone/>
              </a:pPr>
              <a:r>
                <a:rPr lang="ja-JP" sz="1050">
                  <a:solidFill>
                    <a:srgbClr val="7F7F7F"/>
                  </a:solidFill>
                  <a:latin typeface="Arial"/>
                  <a:ea typeface="Arial"/>
                  <a:cs typeface="Arial"/>
                  <a:sym typeface="Arial"/>
                </a:rPr>
                <a:t>残業として集計する基準の時間を設定できます。残業時間の割増手当を設定でき、この設定が、概算給与の計算に反映されます。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rPr>
                <a:t>　残業設定の詳細は</a:t>
              </a:r>
              <a:r>
                <a:rPr lang="ja-JP" sz="1050" u="sng">
                  <a:solidFill>
                    <a:schemeClr val="hlink"/>
                  </a:solidFill>
                  <a:hlinkClick r:id="rId3"/>
                </a:rPr>
                <a:t>こちら</a:t>
              </a:r>
              <a:r>
                <a:rPr lang="ja-JP" sz="1050">
                  <a:solidFill>
                    <a:srgbClr val="7F7F7F"/>
                  </a:solidFill>
                </a:rPr>
                <a:t>をご参照ください。</a:t>
              </a:r>
              <a:endParaRPr sz="1050">
                <a:solidFill>
                  <a:srgbClr val="7F7F7F"/>
                </a:solidFill>
              </a:endParaRPr>
            </a:p>
          </p:txBody>
        </p:sp>
        <p:sp>
          <p:nvSpPr>
            <p:cNvPr id="344" name="Google Shape;344;p27"/>
            <p:cNvSpPr txBox="1"/>
            <p:nvPr/>
          </p:nvSpPr>
          <p:spPr>
            <a:xfrm>
              <a:off x="308340" y="7263738"/>
              <a:ext cx="6241200" cy="5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【深夜時間】</a:t>
              </a:r>
              <a:endParaRPr/>
            </a:p>
            <a:p>
              <a:pPr marL="0" marR="0" lvl="0" indent="0" algn="l" rtl="0">
                <a:spcBef>
                  <a:spcPts val="0"/>
                </a:spcBef>
                <a:spcAft>
                  <a:spcPts val="0"/>
                </a:spcAft>
                <a:buNone/>
              </a:pPr>
              <a:r>
                <a:rPr lang="ja-JP" sz="1050">
                  <a:solidFill>
                    <a:srgbClr val="7F7F7F"/>
                  </a:solidFill>
                  <a:latin typeface="Arial"/>
                  <a:ea typeface="Arial"/>
                  <a:cs typeface="Arial"/>
                  <a:sym typeface="Arial"/>
                </a:rPr>
                <a:t>深夜時間帯の設定をできます。深夜時間の割増手当を設定でき、この設定が、概算給与の計算に反映されます。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E06666"/>
                  </a:solidFill>
                </a:rPr>
                <a:t>※残業設定や深夜設定にて設定した割増率は、【スタッフ詳細】で登録している時給と連動します。</a:t>
              </a:r>
              <a:br>
                <a:rPr lang="ja-JP" sz="1050">
                  <a:solidFill>
                    <a:srgbClr val="E06666"/>
                  </a:solidFill>
                </a:rPr>
              </a:br>
              <a:r>
                <a:rPr lang="ja-JP" sz="1050">
                  <a:solidFill>
                    <a:srgbClr val="E06666"/>
                  </a:solidFill>
                </a:rPr>
                <a:t>　【勤務状況表示】【シフト作成】【予実管理】にて、【概算人件費】項目で確認したり、</a:t>
              </a:r>
              <a:br>
                <a:rPr lang="ja-JP" sz="1050">
                  <a:solidFill>
                    <a:srgbClr val="E06666"/>
                  </a:solidFill>
                </a:rPr>
              </a:br>
              <a:r>
                <a:rPr lang="ja-JP" sz="1050">
                  <a:solidFill>
                    <a:srgbClr val="E06666"/>
                  </a:solidFill>
                </a:rPr>
                <a:t>　抽出データの【概算給与】項目で割増分を計算して抽出することが可能です。</a:t>
              </a:r>
              <a:endParaRPr sz="1050">
                <a:solidFill>
                  <a:srgbClr val="E06666"/>
                </a:solidFill>
              </a:endParaRPr>
            </a:p>
          </p:txBody>
        </p:sp>
        <p:sp>
          <p:nvSpPr>
            <p:cNvPr id="345" name="Google Shape;345;p27"/>
            <p:cNvSpPr txBox="1"/>
            <p:nvPr/>
          </p:nvSpPr>
          <p:spPr>
            <a:xfrm>
              <a:off x="346901" y="5525784"/>
              <a:ext cx="6241200" cy="5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【所定労働時間】</a:t>
              </a:r>
              <a:endParaRPr/>
            </a:p>
            <a:p>
              <a:pPr marL="0" marR="0" lvl="0" indent="0" algn="l" rtl="0">
                <a:spcBef>
                  <a:spcPts val="0"/>
                </a:spcBef>
                <a:spcAft>
                  <a:spcPts val="0"/>
                </a:spcAft>
                <a:buNone/>
              </a:pPr>
              <a:r>
                <a:rPr lang="ja-JP" sz="1050">
                  <a:solidFill>
                    <a:srgbClr val="7F7F7F"/>
                  </a:solidFill>
                  <a:latin typeface="Arial"/>
                  <a:ea typeface="Arial"/>
                  <a:cs typeface="Arial"/>
                  <a:sym typeface="Arial"/>
                </a:rPr>
                <a:t>所定内労働時間と所定外労働時間を分けて抽出することができます。所定内労働時間や所定外労働時間は、データダウンロードで確認ができます。</a:t>
              </a:r>
              <a:endParaRPr sz="1050">
                <a:solidFill>
                  <a:srgbClr val="7F7F7F"/>
                </a:solidFill>
                <a:latin typeface="Arial"/>
                <a:ea typeface="Arial"/>
                <a:cs typeface="Arial"/>
                <a:sym typeface="Arial"/>
              </a:endParaRPr>
            </a:p>
          </p:txBody>
        </p:sp>
      </p:grpSp>
      <p:pic>
        <p:nvPicPr>
          <p:cNvPr id="346" name="Google Shape;346;p27"/>
          <p:cNvPicPr preferRelativeResize="0"/>
          <p:nvPr/>
        </p:nvPicPr>
        <p:blipFill rotWithShape="1">
          <a:blip r:embed="rId4">
            <a:alphaModFix/>
          </a:blip>
          <a:srcRect t="2543"/>
          <a:stretch/>
        </p:blipFill>
        <p:spPr>
          <a:xfrm>
            <a:off x="514225" y="1621200"/>
            <a:ext cx="5765626" cy="769645"/>
          </a:xfrm>
          <a:prstGeom prst="rect">
            <a:avLst/>
          </a:prstGeom>
          <a:noFill/>
          <a:ln>
            <a:noFill/>
          </a:ln>
          <a:effectLst>
            <a:outerShdw blurRad="57150" dist="19050" dir="5400000" algn="bl" rotWithShape="0">
              <a:srgbClr val="000000">
                <a:alpha val="50000"/>
              </a:srgbClr>
            </a:outerShdw>
          </a:effectLst>
        </p:spPr>
      </p:pic>
      <p:sp>
        <p:nvSpPr>
          <p:cNvPr id="347" name="Google Shape;347;p27"/>
          <p:cNvSpPr txBox="1"/>
          <p:nvPr/>
        </p:nvSpPr>
        <p:spPr>
          <a:xfrm>
            <a:off x="330950" y="2629679"/>
            <a:ext cx="6241200" cy="4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rPr>
              <a:t>上記で設定した対象は、設定欄上部に表示されます。</a:t>
            </a:r>
            <a:br>
              <a:rPr lang="ja-JP" sz="1050">
                <a:solidFill>
                  <a:srgbClr val="7F7F7F"/>
                </a:solidFill>
              </a:rPr>
            </a:br>
            <a:r>
              <a:rPr lang="ja-JP" sz="1050">
                <a:solidFill>
                  <a:srgbClr val="7F7F7F"/>
                </a:solidFill>
              </a:rPr>
              <a:t>設定を保存すると【既存の設定一覧】から選択して設定確認・修正が出来るようになります。</a:t>
            </a:r>
            <a:endParaRPr sz="1050">
              <a:solidFill>
                <a:srgbClr val="E06666"/>
              </a:solidFill>
              <a:latin typeface="Arial"/>
              <a:ea typeface="Arial"/>
              <a:cs typeface="Arial"/>
              <a:sym typeface="Arial"/>
            </a:endParaRPr>
          </a:p>
        </p:txBody>
      </p:sp>
      <p:pic>
        <p:nvPicPr>
          <p:cNvPr id="348" name="Google Shape;348;p27"/>
          <p:cNvPicPr preferRelativeResize="0"/>
          <p:nvPr/>
        </p:nvPicPr>
        <p:blipFill>
          <a:blip r:embed="rId5">
            <a:alphaModFix/>
          </a:blip>
          <a:stretch>
            <a:fillRect/>
          </a:stretch>
        </p:blipFill>
        <p:spPr>
          <a:xfrm>
            <a:off x="514223" y="3144050"/>
            <a:ext cx="5748303" cy="564375"/>
          </a:xfrm>
          <a:prstGeom prst="rect">
            <a:avLst/>
          </a:prstGeom>
          <a:noFill/>
          <a:ln>
            <a:noFill/>
          </a:ln>
          <a:effectLst>
            <a:outerShdw blurRad="57150" dist="19050" dir="5400000" algn="bl" rotWithShape="0">
              <a:srgbClr val="000000">
                <a:alpha val="50000"/>
              </a:srgbClr>
            </a:outerShdw>
          </a:effectLst>
        </p:spPr>
      </p:pic>
      <p:sp>
        <p:nvSpPr>
          <p:cNvPr id="349" name="Google Shape;349;p27"/>
          <p:cNvSpPr/>
          <p:nvPr/>
        </p:nvSpPr>
        <p:spPr>
          <a:xfrm>
            <a:off x="1835925" y="3369350"/>
            <a:ext cx="1721700" cy="415500"/>
          </a:xfrm>
          <a:prstGeom prst="rect">
            <a:avLst/>
          </a:prstGeom>
          <a:noFill/>
          <a:ln w="2857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0" name="Google Shape;350;p27"/>
          <p:cNvPicPr preferRelativeResize="0"/>
          <p:nvPr/>
        </p:nvPicPr>
        <p:blipFill>
          <a:blip r:embed="rId6">
            <a:alphaModFix/>
          </a:blip>
          <a:stretch>
            <a:fillRect/>
          </a:stretch>
        </p:blipFill>
        <p:spPr>
          <a:xfrm>
            <a:off x="225100" y="4104950"/>
            <a:ext cx="6289374" cy="14740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8"/>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solidFill>
                  <a:srgbClr val="7F7F7F"/>
                </a:solidFill>
                <a:latin typeface="Arial"/>
                <a:ea typeface="Arial"/>
                <a:cs typeface="Arial"/>
                <a:sym typeface="Arial"/>
              </a:rPr>
              <a:t>１.　所定時間</a:t>
            </a:r>
            <a:r>
              <a:rPr lang="ja-JP" sz="1800" b="1">
                <a:solidFill>
                  <a:srgbClr val="7F7F7F"/>
                </a:solidFill>
                <a:latin typeface="Arial"/>
                <a:ea typeface="Arial"/>
                <a:cs typeface="Arial"/>
                <a:sym typeface="Arial"/>
              </a:rPr>
              <a:t>･</a:t>
            </a:r>
            <a:r>
              <a:rPr lang="ja-JP" sz="1800" b="1" i="0" u="none" strike="noStrike" cap="none">
                <a:solidFill>
                  <a:srgbClr val="7F7F7F"/>
                </a:solidFill>
                <a:latin typeface="Arial"/>
                <a:ea typeface="Arial"/>
                <a:cs typeface="Arial"/>
                <a:sym typeface="Arial"/>
              </a:rPr>
              <a:t>残業</a:t>
            </a:r>
            <a:r>
              <a:rPr lang="ja-JP" sz="1800" b="1">
                <a:solidFill>
                  <a:srgbClr val="7F7F7F"/>
                </a:solidFill>
                <a:latin typeface="Arial"/>
                <a:ea typeface="Arial"/>
                <a:cs typeface="Arial"/>
                <a:sym typeface="Arial"/>
              </a:rPr>
              <a:t>･</a:t>
            </a:r>
            <a:r>
              <a:rPr lang="ja-JP" sz="1800" b="1" i="0" u="none" strike="noStrike" cap="none">
                <a:solidFill>
                  <a:srgbClr val="7F7F7F"/>
                </a:solidFill>
                <a:latin typeface="Arial"/>
                <a:ea typeface="Arial"/>
                <a:cs typeface="Arial"/>
                <a:sym typeface="Arial"/>
              </a:rPr>
              <a:t>深夜設定</a:t>
            </a:r>
            <a:endParaRPr sz="1800" b="1" i="0" u="none" strike="noStrike" cap="none">
              <a:solidFill>
                <a:srgbClr val="7F7F7F"/>
              </a:solidFill>
              <a:latin typeface="Arial"/>
              <a:ea typeface="Arial"/>
              <a:cs typeface="Arial"/>
              <a:sym typeface="Arial"/>
            </a:endParaRPr>
          </a:p>
        </p:txBody>
      </p:sp>
      <p:sp>
        <p:nvSpPr>
          <p:cNvPr id="356" name="Google Shape;356;p28"/>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16</a:t>
            </a:fld>
            <a:endParaRPr sz="900">
              <a:solidFill>
                <a:srgbClr val="D0CECE"/>
              </a:solidFill>
              <a:latin typeface="Calibri"/>
              <a:ea typeface="Calibri"/>
              <a:cs typeface="Calibri"/>
              <a:sym typeface="Calibri"/>
            </a:endParaRPr>
          </a:p>
        </p:txBody>
      </p:sp>
      <p:cxnSp>
        <p:nvCxnSpPr>
          <p:cNvPr id="357" name="Google Shape;357;p28"/>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sp>
        <p:nvSpPr>
          <p:cNvPr id="358" name="Google Shape;358;p28"/>
          <p:cNvSpPr txBox="1"/>
          <p:nvPr/>
        </p:nvSpPr>
        <p:spPr>
          <a:xfrm>
            <a:off x="276445" y="919361"/>
            <a:ext cx="62412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残業時間の集計は、様々な就業規則に対応しています。</a:t>
            </a:r>
            <a:endParaRPr sz="1050">
              <a:solidFill>
                <a:srgbClr val="7F7F7F"/>
              </a:solidFill>
              <a:latin typeface="Arial"/>
              <a:ea typeface="Arial"/>
              <a:cs typeface="Arial"/>
              <a:sym typeface="Arial"/>
            </a:endParaRPr>
          </a:p>
        </p:txBody>
      </p:sp>
      <p:grpSp>
        <p:nvGrpSpPr>
          <p:cNvPr id="359" name="Google Shape;359;p28"/>
          <p:cNvGrpSpPr/>
          <p:nvPr/>
        </p:nvGrpSpPr>
        <p:grpSpPr>
          <a:xfrm>
            <a:off x="0" y="348541"/>
            <a:ext cx="6858000" cy="57859"/>
            <a:chOff x="276446" y="1127056"/>
            <a:chExt cx="6241312" cy="45084"/>
          </a:xfrm>
        </p:grpSpPr>
        <p:cxnSp>
          <p:nvCxnSpPr>
            <p:cNvPr id="360" name="Google Shape;360;p28"/>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361" name="Google Shape;361;p28"/>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362" name="Google Shape;362;p28"/>
          <p:cNvGraphicFramePr/>
          <p:nvPr/>
        </p:nvGraphicFramePr>
        <p:xfrm>
          <a:off x="413644" y="1395528"/>
          <a:ext cx="5966900" cy="4561475"/>
        </p:xfrm>
        <a:graphic>
          <a:graphicData uri="http://schemas.openxmlformats.org/drawingml/2006/table">
            <a:tbl>
              <a:tblPr>
                <a:noFill/>
                <a:tableStyleId>{E24E9AD8-4124-4E74-8C64-07CE461941A3}</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72875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日計算</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rPr>
                        <a:t>1日の労働時間の基準を設定をし、それを越えた時間から残業時間として集計することができます。</a:t>
                      </a:r>
                      <a:endParaRPr sz="1050">
                        <a:solidFill>
                          <a:srgbClr val="7F7F7F"/>
                        </a:solidFill>
                      </a:endParaRPr>
                    </a:p>
                    <a:p>
                      <a:pPr marL="0" marR="0" lvl="0" indent="0" algn="l" rtl="0">
                        <a:spcBef>
                          <a:spcPts val="0"/>
                        </a:spcBef>
                        <a:spcAft>
                          <a:spcPts val="0"/>
                        </a:spcAft>
                        <a:buNone/>
                      </a:pPr>
                      <a:r>
                        <a:rPr lang="ja-JP" sz="1050">
                          <a:solidFill>
                            <a:srgbClr val="7F7F7F"/>
                          </a:solidFill>
                        </a:rPr>
                        <a:t>例：8時間以上の労働を残業として集計したい場合など。</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94527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日計算（曜日毎）</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rPr>
                        <a:t>曜日ごとの1日の労働時間の基準を設定をし、それを越えた時間から残業時間として集計することができます。曜日ごとに労働時間が異なる場合に設定します。</a:t>
                      </a:r>
                      <a:endParaRPr sz="1050">
                        <a:solidFill>
                          <a:srgbClr val="7F7F7F"/>
                        </a:solidFill>
                      </a:endParaRPr>
                    </a:p>
                    <a:p>
                      <a:pPr marL="0" marR="0" lvl="0" indent="0" algn="l" rtl="0">
                        <a:spcBef>
                          <a:spcPts val="0"/>
                        </a:spcBef>
                        <a:spcAft>
                          <a:spcPts val="0"/>
                        </a:spcAft>
                        <a:buNone/>
                      </a:pPr>
                      <a:r>
                        <a:rPr lang="ja-JP" sz="1050">
                          <a:solidFill>
                            <a:srgbClr val="7F7F7F"/>
                          </a:solidFill>
                        </a:rPr>
                        <a:t>例：平日は8時間以上、土日祝日は6時間以上の労働を残業として集計したい場合など。</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66157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時刻指定</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rPr>
                        <a:t>指定した時刻以降の労働を残業時間として設定することができます。</a:t>
                      </a:r>
                      <a:endParaRPr sz="1050">
                        <a:solidFill>
                          <a:srgbClr val="7F7F7F"/>
                        </a:solidFill>
                      </a:endParaRPr>
                    </a:p>
                    <a:p>
                      <a:pPr marL="0" marR="0" lvl="0" indent="0" algn="l" rtl="0">
                        <a:spcBef>
                          <a:spcPts val="0"/>
                        </a:spcBef>
                        <a:spcAft>
                          <a:spcPts val="0"/>
                        </a:spcAft>
                        <a:buNone/>
                      </a:pPr>
                      <a:r>
                        <a:rPr lang="ja-JP" sz="1050">
                          <a:solidFill>
                            <a:srgbClr val="7F7F7F"/>
                          </a:solidFill>
                        </a:rPr>
                        <a:t>例：18時以降を残業として集計したい場合など。</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133350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申請</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rPr>
                        <a:t>残業申請をして承認された時間のみが残業時間として集計されます。スタッフが残業をしていても、残業申請が承認されていない場合は、残業時間が集計されません。</a:t>
                      </a:r>
                      <a:br>
                        <a:rPr lang="ja-JP" sz="1050">
                          <a:solidFill>
                            <a:srgbClr val="7F7F7F"/>
                          </a:solidFill>
                        </a:rPr>
                      </a:br>
                      <a:r>
                        <a:rPr lang="ja-JP" sz="1050">
                          <a:solidFill>
                            <a:srgbClr val="7F7F7F"/>
                          </a:solidFill>
                        </a:rPr>
                        <a:t>残業申請が承認されている場合は、【シフト終了時刻～申請時間】が残業時間として集計されます。</a:t>
                      </a:r>
                      <a:endParaRPr sz="1050">
                        <a:solidFill>
                          <a:srgbClr val="7F7F7F"/>
                        </a:solidFill>
                      </a:endParaRPr>
                    </a:p>
                    <a:p>
                      <a:pPr marL="0" marR="0" lvl="0" indent="0" algn="l" rtl="0">
                        <a:spcBef>
                          <a:spcPts val="0"/>
                        </a:spcBef>
                        <a:spcAft>
                          <a:spcPts val="0"/>
                        </a:spcAft>
                        <a:buNone/>
                      </a:pPr>
                      <a:r>
                        <a:rPr lang="ja-JP" sz="1050">
                          <a:solidFill>
                            <a:srgbClr val="7F7F7F"/>
                          </a:solidFill>
                        </a:rPr>
                        <a:t>ただし、深夜時間は考慮されないので、深夜残業時間を集計することはできません。</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892375">
                <a:tc>
                  <a:txBody>
                    <a:bodyPr/>
                    <a:lstStyle/>
                    <a:p>
                      <a:pPr marL="0" marR="0" lvl="0" indent="0" algn="l" rtl="0">
                        <a:spcBef>
                          <a:spcPts val="0"/>
                        </a:spcBef>
                        <a:spcAft>
                          <a:spcPts val="0"/>
                        </a:spcAft>
                        <a:buNone/>
                      </a:pPr>
                      <a:r>
                        <a:rPr lang="ja-JP" sz="1050">
                          <a:solidFill>
                            <a:srgbClr val="7F7F7F"/>
                          </a:solidFill>
                        </a:rPr>
                        <a:t>シフト外労働時間</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rPr>
                        <a:t>シフトが設定されている場合、そのシフト時間にかぶらない時間の労働が残業時間として集計されます。</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363" name="Google Shape;363;p28"/>
          <p:cNvGraphicFramePr/>
          <p:nvPr/>
        </p:nvGraphicFramePr>
        <p:xfrm>
          <a:off x="413643" y="6269031"/>
          <a:ext cx="5966900" cy="2375550"/>
        </p:xfrm>
        <a:graphic>
          <a:graphicData uri="http://schemas.openxmlformats.org/drawingml/2006/table">
            <a:tbl>
              <a:tblPr>
                <a:noFill/>
                <a:tableStyleId>{E24E9AD8-4124-4E74-8C64-07CE461941A3}</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237555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日または週</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（多い方）</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rPr>
                        <a:t>1日の労働時間と、1週間の総労働時間の基準を設定し、それを越えた時間から残業時間として集計されます。</a:t>
                      </a:r>
                      <a:endParaRPr sz="1050">
                        <a:solidFill>
                          <a:srgbClr val="7F7F7F"/>
                        </a:solidFill>
                      </a:endParaRPr>
                    </a:p>
                    <a:p>
                      <a:pPr marL="0" marR="0" lvl="0" indent="0" algn="l" rtl="0">
                        <a:spcBef>
                          <a:spcPts val="0"/>
                        </a:spcBef>
                        <a:spcAft>
                          <a:spcPts val="0"/>
                        </a:spcAft>
                        <a:buNone/>
                      </a:pPr>
                      <a:r>
                        <a:rPr lang="ja-JP" sz="1050">
                          <a:solidFill>
                            <a:srgbClr val="7F7F7F"/>
                          </a:solidFill>
                        </a:rPr>
                        <a:t>例：1日8時間以上、1週間40時間を超える労働を残業として集計したい場合など。</a:t>
                      </a:r>
                      <a:endParaRPr sz="1050">
                        <a:solidFill>
                          <a:srgbClr val="7F7F7F"/>
                        </a:solidFill>
                      </a:endParaRPr>
                    </a:p>
                    <a:p>
                      <a:pPr marL="0" marR="0" lvl="0" indent="0" algn="l" rtl="0">
                        <a:spcBef>
                          <a:spcPts val="0"/>
                        </a:spcBef>
                        <a:spcAft>
                          <a:spcPts val="0"/>
                        </a:spcAft>
                        <a:buNone/>
                      </a:pPr>
                      <a:r>
                        <a:rPr lang="ja-JP" sz="1050">
                          <a:solidFill>
                            <a:srgbClr val="E06666"/>
                          </a:solidFill>
                        </a:rPr>
                        <a:t>※【どちらか大きい方】を残業時間として集計するため、日毎の残業時間と週毎の残業時間の両方を集計することはできません。</a:t>
                      </a:r>
                      <a:endParaRPr sz="1050">
                        <a:solidFill>
                          <a:srgbClr val="E06666"/>
                        </a:solidFill>
                      </a:endParaRPr>
                    </a:p>
                    <a:p>
                      <a:pPr marL="0" marR="0" lvl="0" indent="0" algn="l" rtl="0">
                        <a:lnSpc>
                          <a:spcPct val="100000"/>
                        </a:lnSpc>
                        <a:spcBef>
                          <a:spcPts val="0"/>
                        </a:spcBef>
                        <a:spcAft>
                          <a:spcPts val="0"/>
                        </a:spcAft>
                        <a:buClr>
                          <a:srgbClr val="7F7F7F"/>
                        </a:buClr>
                        <a:buSzPts val="1050"/>
                        <a:buFont typeface="Calibri"/>
                        <a:buNone/>
                      </a:pPr>
                      <a:r>
                        <a:rPr lang="ja-JP" sz="1050">
                          <a:solidFill>
                            <a:srgbClr val="7F7F7F"/>
                          </a:solidFill>
                          <a:latin typeface="Calibri"/>
                          <a:ea typeface="Calibri"/>
                          <a:cs typeface="Calibri"/>
                          <a:sym typeface="Calibri"/>
                        </a:rPr>
                        <a:t>⇒ 末週も頭の週も40時間で計算</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bl>
          </a:graphicData>
        </a:graphic>
      </p:graphicFrame>
      <p:sp>
        <p:nvSpPr>
          <p:cNvPr id="364" name="Google Shape;364;p28"/>
          <p:cNvSpPr txBox="1"/>
          <p:nvPr/>
        </p:nvSpPr>
        <p:spPr>
          <a:xfrm>
            <a:off x="139243" y="1150999"/>
            <a:ext cx="62412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【日計算】</a:t>
            </a:r>
            <a:endParaRPr/>
          </a:p>
        </p:txBody>
      </p:sp>
      <p:sp>
        <p:nvSpPr>
          <p:cNvPr id="365" name="Google Shape;365;p28"/>
          <p:cNvSpPr txBox="1"/>
          <p:nvPr/>
        </p:nvSpPr>
        <p:spPr>
          <a:xfrm>
            <a:off x="139244" y="6015236"/>
            <a:ext cx="62412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【日</a:t>
            </a:r>
            <a:r>
              <a:rPr lang="ja-JP" sz="1050">
                <a:solidFill>
                  <a:srgbClr val="7F7F7F"/>
                </a:solidFill>
              </a:rPr>
              <a:t>･</a:t>
            </a:r>
            <a:r>
              <a:rPr lang="ja-JP" sz="1050">
                <a:solidFill>
                  <a:srgbClr val="7F7F7F"/>
                </a:solidFill>
                <a:latin typeface="Arial"/>
                <a:ea typeface="Arial"/>
                <a:cs typeface="Arial"/>
                <a:sym typeface="Arial"/>
              </a:rPr>
              <a:t>週計算】</a:t>
            </a:r>
            <a:endParaRPr/>
          </a:p>
        </p:txBody>
      </p:sp>
      <p:sp>
        <p:nvSpPr>
          <p:cNvPr id="366" name="Google Shape;366;p28"/>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9"/>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solidFill>
                  <a:srgbClr val="7F7F7F"/>
                </a:solidFill>
                <a:latin typeface="Arial"/>
                <a:ea typeface="Arial"/>
                <a:cs typeface="Arial"/>
                <a:sym typeface="Arial"/>
              </a:rPr>
              <a:t>１.　所定時間</a:t>
            </a:r>
            <a:r>
              <a:rPr lang="ja-JP" sz="1800" b="1">
                <a:solidFill>
                  <a:srgbClr val="7F7F7F"/>
                </a:solidFill>
                <a:latin typeface="Arial"/>
                <a:ea typeface="Arial"/>
                <a:cs typeface="Arial"/>
                <a:sym typeface="Arial"/>
              </a:rPr>
              <a:t>･</a:t>
            </a:r>
            <a:r>
              <a:rPr lang="ja-JP" sz="1800" b="1" i="0" u="none" strike="noStrike" cap="none">
                <a:solidFill>
                  <a:srgbClr val="7F7F7F"/>
                </a:solidFill>
                <a:latin typeface="Arial"/>
                <a:ea typeface="Arial"/>
                <a:cs typeface="Arial"/>
                <a:sym typeface="Arial"/>
              </a:rPr>
              <a:t>残業</a:t>
            </a:r>
            <a:r>
              <a:rPr lang="ja-JP" sz="1800" b="1">
                <a:solidFill>
                  <a:srgbClr val="7F7F7F"/>
                </a:solidFill>
                <a:latin typeface="Arial"/>
                <a:ea typeface="Arial"/>
                <a:cs typeface="Arial"/>
                <a:sym typeface="Arial"/>
              </a:rPr>
              <a:t>･</a:t>
            </a:r>
            <a:r>
              <a:rPr lang="ja-JP" sz="1800" b="1" i="0" u="none" strike="noStrike" cap="none">
                <a:solidFill>
                  <a:srgbClr val="7F7F7F"/>
                </a:solidFill>
                <a:latin typeface="Arial"/>
                <a:ea typeface="Arial"/>
                <a:cs typeface="Arial"/>
                <a:sym typeface="Arial"/>
              </a:rPr>
              <a:t>深夜設定</a:t>
            </a:r>
            <a:endParaRPr sz="1800" b="1" i="0" u="none" strike="noStrike" cap="none">
              <a:solidFill>
                <a:srgbClr val="7F7F7F"/>
              </a:solidFill>
              <a:latin typeface="Arial"/>
              <a:ea typeface="Arial"/>
              <a:cs typeface="Arial"/>
              <a:sym typeface="Arial"/>
            </a:endParaRPr>
          </a:p>
        </p:txBody>
      </p:sp>
      <p:sp>
        <p:nvSpPr>
          <p:cNvPr id="372" name="Google Shape;372;p29"/>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17</a:t>
            </a:fld>
            <a:endParaRPr sz="900">
              <a:solidFill>
                <a:srgbClr val="D0CECE"/>
              </a:solidFill>
              <a:latin typeface="Calibri"/>
              <a:ea typeface="Calibri"/>
              <a:cs typeface="Calibri"/>
              <a:sym typeface="Calibri"/>
            </a:endParaRPr>
          </a:p>
        </p:txBody>
      </p:sp>
      <p:cxnSp>
        <p:nvCxnSpPr>
          <p:cNvPr id="373" name="Google Shape;373;p29"/>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grpSp>
        <p:nvGrpSpPr>
          <p:cNvPr id="374" name="Google Shape;374;p29"/>
          <p:cNvGrpSpPr/>
          <p:nvPr/>
        </p:nvGrpSpPr>
        <p:grpSpPr>
          <a:xfrm>
            <a:off x="0" y="348541"/>
            <a:ext cx="6858000" cy="57859"/>
            <a:chOff x="276446" y="1127056"/>
            <a:chExt cx="6241312" cy="45084"/>
          </a:xfrm>
        </p:grpSpPr>
        <p:cxnSp>
          <p:nvCxnSpPr>
            <p:cNvPr id="375" name="Google Shape;375;p29"/>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376" name="Google Shape;376;p29"/>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377" name="Google Shape;377;p29"/>
          <p:cNvGraphicFramePr/>
          <p:nvPr/>
        </p:nvGraphicFramePr>
        <p:xfrm>
          <a:off x="413644" y="4237191"/>
          <a:ext cx="5966900" cy="1830425"/>
        </p:xfrm>
        <a:graphic>
          <a:graphicData uri="http://schemas.openxmlformats.org/drawingml/2006/table">
            <a:tbl>
              <a:tblPr>
                <a:noFill/>
                <a:tableStyleId>{E24E9AD8-4124-4E74-8C64-07CE461941A3}</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94907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月計算</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rPr>
                        <a:t>1ヶ月の総労働時間の基準を設定し、それを越えた時間から残業時間として集計されます。</a:t>
                      </a:r>
                      <a:br>
                        <a:rPr lang="ja-JP" sz="1050">
                          <a:solidFill>
                            <a:srgbClr val="7F7F7F"/>
                          </a:solidFill>
                        </a:rPr>
                      </a:br>
                      <a:r>
                        <a:rPr lang="ja-JP" sz="1050">
                          <a:solidFill>
                            <a:srgbClr val="7F7F7F"/>
                          </a:solidFill>
                        </a:rPr>
                        <a:t>月の日数によって総労働時間の基準は設定できます。</a:t>
                      </a:r>
                      <a:endParaRPr sz="1050">
                        <a:solidFill>
                          <a:srgbClr val="7F7F7F"/>
                        </a:solidFill>
                      </a:endParaRPr>
                    </a:p>
                    <a:p>
                      <a:pPr marL="0" marR="0" lvl="0" indent="0" algn="l" rtl="0">
                        <a:spcBef>
                          <a:spcPts val="0"/>
                        </a:spcBef>
                        <a:spcAft>
                          <a:spcPts val="0"/>
                        </a:spcAft>
                        <a:buNone/>
                      </a:pPr>
                      <a:r>
                        <a:rPr lang="ja-JP" sz="1050">
                          <a:solidFill>
                            <a:srgbClr val="7F7F7F"/>
                          </a:solidFill>
                        </a:rPr>
                        <a:t>例：変形労働制の場合など。詳しくは次のページをご参照ください。</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88135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月計算</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（フレックス）</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rPr>
                        <a:t>1日あたりの労働時間×1ヶ月の所定労働日数（シフトが設定されている平日）で集計された総労働時間を基準とし、それを越えた時間から残業時間として集計されます。</a:t>
                      </a:r>
                      <a:endParaRPr sz="1050">
                        <a:solidFill>
                          <a:srgbClr val="7F7F7F"/>
                        </a:solidFill>
                      </a:endParaRPr>
                    </a:p>
                    <a:p>
                      <a:pPr marL="0" marR="0" lvl="0" indent="0" algn="l" rtl="0">
                        <a:spcBef>
                          <a:spcPts val="0"/>
                        </a:spcBef>
                        <a:spcAft>
                          <a:spcPts val="0"/>
                        </a:spcAft>
                        <a:buNone/>
                      </a:pPr>
                      <a:r>
                        <a:rPr lang="ja-JP" sz="1050">
                          <a:solidFill>
                            <a:srgbClr val="7F7F7F"/>
                          </a:solidFill>
                        </a:rPr>
                        <a:t>例：フレックス制の場合など。詳しくは次のページをご参照ください。</a:t>
                      </a:r>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78" name="Google Shape;378;p29"/>
          <p:cNvGraphicFramePr/>
          <p:nvPr/>
        </p:nvGraphicFramePr>
        <p:xfrm>
          <a:off x="413644" y="6574952"/>
          <a:ext cx="5966900" cy="1736275"/>
        </p:xfrm>
        <a:graphic>
          <a:graphicData uri="http://schemas.openxmlformats.org/drawingml/2006/table">
            <a:tbl>
              <a:tblPr>
                <a:noFill/>
                <a:tableStyleId>{E24E9AD8-4124-4E74-8C64-07CE461941A3}</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85492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年計算</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rPr>
                        <a:t>1年の総労働時間の基準を設定し、それを越えた時間から残業時間として集計されます。</a:t>
                      </a:r>
                      <a:endParaRPr sz="1050">
                        <a:solidFill>
                          <a:srgbClr val="7F7F7F"/>
                        </a:solidFill>
                      </a:endParaRPr>
                    </a:p>
                    <a:p>
                      <a:pPr marL="0" marR="0" lvl="0" indent="0" algn="l" rtl="0">
                        <a:spcBef>
                          <a:spcPts val="0"/>
                        </a:spcBef>
                        <a:spcAft>
                          <a:spcPts val="0"/>
                        </a:spcAft>
                        <a:buNone/>
                      </a:pPr>
                      <a:r>
                        <a:rPr lang="ja-JP" sz="1050">
                          <a:solidFill>
                            <a:srgbClr val="7F7F7F"/>
                          </a:solidFill>
                        </a:rPr>
                        <a:t>例：年単位の変形労働制の場合など。</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88135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年計算</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（フレックス）</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rPr>
                        <a:t>1日あたりの労働時間×1年間の所定労働日数（シフトが設定されている平日）で集計された総労働時間を基準とし、それを越えた時間から残業時間として集計されます。</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79" name="Google Shape;379;p29"/>
          <p:cNvGraphicFramePr/>
          <p:nvPr/>
        </p:nvGraphicFramePr>
        <p:xfrm>
          <a:off x="413644" y="1308978"/>
          <a:ext cx="5966900" cy="2469775"/>
        </p:xfrm>
        <a:graphic>
          <a:graphicData uri="http://schemas.openxmlformats.org/drawingml/2006/table">
            <a:tbl>
              <a:tblPr>
                <a:noFill/>
                <a:tableStyleId>{E24E9AD8-4124-4E74-8C64-07CE461941A3}</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246977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週計算</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rPr>
                        <a:t>1週間の総労働時間の基準を設定をし、それを越えた時間から残業時間として集計することができます。</a:t>
                      </a:r>
                      <a:endParaRPr sz="1050">
                        <a:solidFill>
                          <a:srgbClr val="7F7F7F"/>
                        </a:solidFill>
                      </a:endParaRPr>
                    </a:p>
                    <a:p>
                      <a:pPr marL="0" marR="0" lvl="0" indent="0" algn="l" rtl="0">
                        <a:spcBef>
                          <a:spcPts val="0"/>
                        </a:spcBef>
                        <a:spcAft>
                          <a:spcPts val="0"/>
                        </a:spcAft>
                        <a:buNone/>
                      </a:pPr>
                      <a:r>
                        <a:rPr lang="ja-JP" sz="1050">
                          <a:solidFill>
                            <a:srgbClr val="7F7F7F"/>
                          </a:solidFill>
                        </a:rPr>
                        <a:t>例：1週間40時間を超える労働を残業として集計したい場合など。</a:t>
                      </a:r>
                      <a:endParaRPr sz="1050">
                        <a:solidFill>
                          <a:srgbClr val="7F7F7F"/>
                        </a:solidFill>
                      </a:endParaRPr>
                    </a:p>
                    <a:p>
                      <a:pPr marL="0" marR="0" lvl="0" indent="0" algn="l" rtl="0">
                        <a:spcBef>
                          <a:spcPts val="0"/>
                        </a:spcBef>
                        <a:spcAft>
                          <a:spcPts val="0"/>
                        </a:spcAft>
                        <a:buNone/>
                      </a:pPr>
                      <a:endParaRPr sz="1050">
                        <a:solidFill>
                          <a:srgbClr val="7F7F7F"/>
                        </a:solidFill>
                      </a:endParaRPr>
                    </a:p>
                    <a:p>
                      <a:pPr marL="0" marR="0" lvl="0" indent="0" algn="l" rtl="0">
                        <a:spcBef>
                          <a:spcPts val="0"/>
                        </a:spcBef>
                        <a:spcAft>
                          <a:spcPts val="0"/>
                        </a:spcAft>
                        <a:buNone/>
                      </a:pPr>
                      <a:endParaRPr sz="1050">
                        <a:solidFill>
                          <a:srgbClr val="7F7F7F"/>
                        </a:solidFill>
                      </a:endParaRPr>
                    </a:p>
                    <a:p>
                      <a:pPr marL="0" marR="0" lvl="0" indent="0" algn="l" rtl="0">
                        <a:lnSpc>
                          <a:spcPct val="100000"/>
                        </a:lnSpc>
                        <a:spcBef>
                          <a:spcPts val="0"/>
                        </a:spcBef>
                        <a:spcAft>
                          <a:spcPts val="0"/>
                        </a:spcAft>
                        <a:buClr>
                          <a:srgbClr val="7F7F7F"/>
                        </a:buClr>
                        <a:buSzPts val="1050"/>
                        <a:buFont typeface="Calibri"/>
                        <a:buNone/>
                      </a:pPr>
                      <a:r>
                        <a:rPr lang="ja-JP" sz="1050">
                          <a:solidFill>
                            <a:srgbClr val="7F7F7F"/>
                          </a:solidFill>
                        </a:rPr>
                        <a:t>【締め日を跨ぐ週の週計算の方法】</a:t>
                      </a:r>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･途中に締め日を挟む週を考慮しない。</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 ⇒ 末週も頭の週も40時間で計算</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･途中に締め日を挟む週は、前後に分割して２週間扱いとする。 </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 40×3/7と40×4/7など日割りにする</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･途中に締め日を挟む週を分割するが、残業時間は日割りにしない。</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 ⇒ 末週も頭の週も40時間で計算</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bl>
          </a:graphicData>
        </a:graphic>
      </p:graphicFrame>
      <p:sp>
        <p:nvSpPr>
          <p:cNvPr id="380" name="Google Shape;380;p29"/>
          <p:cNvSpPr txBox="1"/>
          <p:nvPr/>
        </p:nvSpPr>
        <p:spPr>
          <a:xfrm>
            <a:off x="139245" y="1049339"/>
            <a:ext cx="6241311"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【週計算】</a:t>
            </a:r>
            <a:endParaRPr/>
          </a:p>
        </p:txBody>
      </p:sp>
      <p:sp>
        <p:nvSpPr>
          <p:cNvPr id="381" name="Google Shape;381;p29"/>
          <p:cNvSpPr txBox="1"/>
          <p:nvPr/>
        </p:nvSpPr>
        <p:spPr>
          <a:xfrm>
            <a:off x="139245" y="3950106"/>
            <a:ext cx="6241311"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【月計算】</a:t>
            </a:r>
            <a:endParaRPr/>
          </a:p>
        </p:txBody>
      </p:sp>
      <p:sp>
        <p:nvSpPr>
          <p:cNvPr id="382" name="Google Shape;382;p29"/>
          <p:cNvSpPr txBox="1"/>
          <p:nvPr/>
        </p:nvSpPr>
        <p:spPr>
          <a:xfrm>
            <a:off x="139245" y="6298635"/>
            <a:ext cx="6241311"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【年計算】</a:t>
            </a:r>
            <a:endParaRPr/>
          </a:p>
        </p:txBody>
      </p:sp>
      <p:sp>
        <p:nvSpPr>
          <p:cNvPr id="383" name="Google Shape;383;p29"/>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0"/>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solidFill>
                  <a:srgbClr val="7F7F7F"/>
                </a:solidFill>
                <a:latin typeface="Arial"/>
                <a:ea typeface="Arial"/>
                <a:cs typeface="Arial"/>
                <a:sym typeface="Arial"/>
              </a:rPr>
              <a:t>１.　所定時間</a:t>
            </a:r>
            <a:r>
              <a:rPr lang="ja-JP" sz="1800" b="1">
                <a:solidFill>
                  <a:srgbClr val="7F7F7F"/>
                </a:solidFill>
                <a:latin typeface="Arial"/>
                <a:ea typeface="Arial"/>
                <a:cs typeface="Arial"/>
                <a:sym typeface="Arial"/>
              </a:rPr>
              <a:t>･</a:t>
            </a:r>
            <a:r>
              <a:rPr lang="ja-JP" sz="1800" b="1" i="0" u="none" strike="noStrike" cap="none">
                <a:solidFill>
                  <a:srgbClr val="7F7F7F"/>
                </a:solidFill>
                <a:latin typeface="Arial"/>
                <a:ea typeface="Arial"/>
                <a:cs typeface="Arial"/>
                <a:sym typeface="Arial"/>
              </a:rPr>
              <a:t>残業</a:t>
            </a:r>
            <a:r>
              <a:rPr lang="ja-JP" sz="1800" b="1">
                <a:solidFill>
                  <a:srgbClr val="7F7F7F"/>
                </a:solidFill>
                <a:latin typeface="Arial"/>
                <a:ea typeface="Arial"/>
                <a:cs typeface="Arial"/>
                <a:sym typeface="Arial"/>
              </a:rPr>
              <a:t>･</a:t>
            </a:r>
            <a:r>
              <a:rPr lang="ja-JP" sz="1800" b="1" i="0" u="none" strike="noStrike" cap="none">
                <a:solidFill>
                  <a:srgbClr val="7F7F7F"/>
                </a:solidFill>
                <a:latin typeface="Arial"/>
                <a:ea typeface="Arial"/>
                <a:cs typeface="Arial"/>
                <a:sym typeface="Arial"/>
              </a:rPr>
              <a:t>深夜設定</a:t>
            </a:r>
            <a:endParaRPr sz="1800" b="1" i="0" u="none" strike="noStrike" cap="none">
              <a:solidFill>
                <a:srgbClr val="7F7F7F"/>
              </a:solidFill>
              <a:latin typeface="Arial"/>
              <a:ea typeface="Arial"/>
              <a:cs typeface="Arial"/>
              <a:sym typeface="Arial"/>
            </a:endParaRPr>
          </a:p>
        </p:txBody>
      </p:sp>
      <p:sp>
        <p:nvSpPr>
          <p:cNvPr id="389" name="Google Shape;389;p30"/>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18</a:t>
            </a:fld>
            <a:endParaRPr sz="900">
              <a:solidFill>
                <a:srgbClr val="D0CECE"/>
              </a:solidFill>
              <a:latin typeface="Calibri"/>
              <a:ea typeface="Calibri"/>
              <a:cs typeface="Calibri"/>
              <a:sym typeface="Calibri"/>
            </a:endParaRPr>
          </a:p>
        </p:txBody>
      </p:sp>
      <p:cxnSp>
        <p:nvCxnSpPr>
          <p:cNvPr id="390" name="Google Shape;390;p30"/>
          <p:cNvCxnSpPr/>
          <p:nvPr/>
        </p:nvCxnSpPr>
        <p:spPr>
          <a:xfrm>
            <a:off x="232372" y="882567"/>
            <a:ext cx="6241311" cy="0"/>
          </a:xfrm>
          <a:prstGeom prst="straightConnector1">
            <a:avLst/>
          </a:prstGeom>
          <a:noFill/>
          <a:ln w="9525" cap="flat" cmpd="sng">
            <a:solidFill>
              <a:srgbClr val="0070C0"/>
            </a:solidFill>
            <a:prstDash val="solid"/>
            <a:miter lim="800000"/>
            <a:headEnd type="none" w="sm" len="sm"/>
            <a:tailEnd type="none" w="sm" len="sm"/>
          </a:ln>
        </p:spPr>
      </p:cxnSp>
      <p:sp>
        <p:nvSpPr>
          <p:cNvPr id="391" name="Google Shape;391;p30"/>
          <p:cNvSpPr txBox="1"/>
          <p:nvPr/>
        </p:nvSpPr>
        <p:spPr>
          <a:xfrm>
            <a:off x="232372" y="1339779"/>
            <a:ext cx="6241311"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こちらで就業規則に沿って、設定する例をご案内します。</a:t>
            </a:r>
            <a:endParaRPr sz="1050">
              <a:solidFill>
                <a:srgbClr val="7F7F7F"/>
              </a:solidFill>
              <a:latin typeface="Arial"/>
              <a:ea typeface="Arial"/>
              <a:cs typeface="Arial"/>
              <a:sym typeface="Arial"/>
            </a:endParaRPr>
          </a:p>
        </p:txBody>
      </p:sp>
      <p:grpSp>
        <p:nvGrpSpPr>
          <p:cNvPr id="392" name="Google Shape;392;p30"/>
          <p:cNvGrpSpPr/>
          <p:nvPr/>
        </p:nvGrpSpPr>
        <p:grpSpPr>
          <a:xfrm>
            <a:off x="0" y="348541"/>
            <a:ext cx="6858000" cy="57859"/>
            <a:chOff x="276446" y="1127056"/>
            <a:chExt cx="6241312" cy="45084"/>
          </a:xfrm>
        </p:grpSpPr>
        <p:cxnSp>
          <p:nvCxnSpPr>
            <p:cNvPr id="393" name="Google Shape;393;p30"/>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394" name="Google Shape;394;p30"/>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395" name="Google Shape;395;p30"/>
          <p:cNvSpPr txBox="1"/>
          <p:nvPr/>
        </p:nvSpPr>
        <p:spPr>
          <a:xfrm>
            <a:off x="232372" y="1698265"/>
            <a:ext cx="6241311" cy="7386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■1日8時間以上、週あたり40時間を超える時間を残業時間として集計したい。</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「日または週（多い方）」</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１日のうち８時間０分を超える労働の１週間分の合計</a:t>
            </a:r>
            <a:br>
              <a:rPr lang="ja-JP" sz="1050">
                <a:solidFill>
                  <a:srgbClr val="7F7F7F"/>
                </a:solidFill>
                <a:latin typeface="Arial"/>
                <a:ea typeface="Arial"/>
                <a:cs typeface="Arial"/>
                <a:sym typeface="Arial"/>
              </a:rPr>
            </a:br>
            <a:r>
              <a:rPr lang="ja-JP" sz="1050">
                <a:solidFill>
                  <a:srgbClr val="7F7F7F"/>
                </a:solidFill>
                <a:latin typeface="Arial"/>
                <a:ea typeface="Arial"/>
                <a:cs typeface="Arial"/>
                <a:sym typeface="Arial"/>
              </a:rPr>
              <a:t>または１週間あたり４０時間０分を超える労働のうち、どちらか大きい方を残業とする。</a:t>
            </a:r>
            <a:endParaRPr sz="1050">
              <a:solidFill>
                <a:srgbClr val="7F7F7F"/>
              </a:solidFill>
              <a:latin typeface="Arial"/>
              <a:ea typeface="Arial"/>
              <a:cs typeface="Arial"/>
              <a:sym typeface="Arial"/>
            </a:endParaRPr>
          </a:p>
        </p:txBody>
      </p:sp>
      <p:sp>
        <p:nvSpPr>
          <p:cNvPr id="396" name="Google Shape;396;p30"/>
          <p:cNvSpPr txBox="1"/>
          <p:nvPr/>
        </p:nvSpPr>
        <p:spPr>
          <a:xfrm>
            <a:off x="232372" y="3619453"/>
            <a:ext cx="6241311" cy="5770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■フレックスタイム制の設定</a:t>
            </a:r>
            <a:br>
              <a:rPr lang="ja-JP" sz="1050">
                <a:solidFill>
                  <a:srgbClr val="7F7F7F"/>
                </a:solidFill>
                <a:latin typeface="Arial"/>
                <a:ea typeface="Arial"/>
                <a:cs typeface="Arial"/>
                <a:sym typeface="Arial"/>
              </a:rPr>
            </a:br>
            <a:r>
              <a:rPr lang="ja-JP" sz="1050">
                <a:solidFill>
                  <a:srgbClr val="7F7F7F"/>
                </a:solidFill>
                <a:latin typeface="Arial"/>
                <a:ea typeface="Arial"/>
                <a:cs typeface="Arial"/>
                <a:sym typeface="Arial"/>
              </a:rPr>
              <a:t>「月計算（フレックス）」</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１日につき◯時間◯分×所定労働日数を超える労働を残業とする。</a:t>
            </a:r>
            <a:endParaRPr sz="1050">
              <a:solidFill>
                <a:srgbClr val="7F7F7F"/>
              </a:solidFill>
              <a:latin typeface="Arial"/>
              <a:ea typeface="Arial"/>
              <a:cs typeface="Arial"/>
              <a:sym typeface="Arial"/>
            </a:endParaRPr>
          </a:p>
        </p:txBody>
      </p:sp>
      <p:sp>
        <p:nvSpPr>
          <p:cNvPr id="397" name="Google Shape;397;p30"/>
          <p:cNvSpPr txBox="1"/>
          <p:nvPr/>
        </p:nvSpPr>
        <p:spPr>
          <a:xfrm>
            <a:off x="232372" y="6941757"/>
            <a:ext cx="6241311" cy="9002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■裁量労働制</a:t>
            </a:r>
            <a:r>
              <a:rPr lang="ja-JP" sz="1050">
                <a:solidFill>
                  <a:srgbClr val="7F7F7F"/>
                </a:solidFill>
              </a:rPr>
              <a:t>･</a:t>
            </a:r>
            <a:r>
              <a:rPr lang="ja-JP" sz="1050">
                <a:solidFill>
                  <a:srgbClr val="7F7F7F"/>
                </a:solidFill>
                <a:latin typeface="Arial"/>
                <a:ea typeface="Arial"/>
                <a:cs typeface="Arial"/>
                <a:sym typeface="Arial"/>
              </a:rPr>
              <a:t>管理監督者の設定（残業時間を集計しない）</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「日計算」</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１００時間を超える労働を残業時間とする。</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上記のように設定しますと、１日１００時間の労働時間が発生しないと残業時間は集計されません。）</a:t>
            </a:r>
            <a:endParaRPr sz="1050">
              <a:solidFill>
                <a:srgbClr val="7F7F7F"/>
              </a:solidFill>
              <a:latin typeface="Arial"/>
              <a:ea typeface="Arial"/>
              <a:cs typeface="Arial"/>
              <a:sym typeface="Arial"/>
            </a:endParaRPr>
          </a:p>
        </p:txBody>
      </p:sp>
      <p:sp>
        <p:nvSpPr>
          <p:cNvPr id="398" name="Google Shape;398;p30"/>
          <p:cNvSpPr txBox="1"/>
          <p:nvPr/>
        </p:nvSpPr>
        <p:spPr>
          <a:xfrm>
            <a:off x="232372" y="5218243"/>
            <a:ext cx="6241311" cy="5770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■1ヶ月単位の変形労働時間制の設定</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「月計算」</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変形期間における法定労働時間の総枠（上限）を設定する。</a:t>
            </a:r>
            <a:endParaRPr sz="1050">
              <a:solidFill>
                <a:srgbClr val="7F7F7F"/>
              </a:solidFill>
              <a:latin typeface="Arial"/>
              <a:ea typeface="Arial"/>
              <a:cs typeface="Arial"/>
              <a:sym typeface="Arial"/>
            </a:endParaRPr>
          </a:p>
        </p:txBody>
      </p:sp>
      <p:pic>
        <p:nvPicPr>
          <p:cNvPr id="399" name="Google Shape;399;p30"/>
          <p:cNvPicPr preferRelativeResize="0"/>
          <p:nvPr/>
        </p:nvPicPr>
        <p:blipFill rotWithShape="1">
          <a:blip r:embed="rId3">
            <a:alphaModFix/>
          </a:blip>
          <a:srcRect/>
          <a:stretch/>
        </p:blipFill>
        <p:spPr>
          <a:xfrm>
            <a:off x="653023" y="2484350"/>
            <a:ext cx="5395247" cy="879775"/>
          </a:xfrm>
          <a:prstGeom prst="rect">
            <a:avLst/>
          </a:prstGeom>
          <a:noFill/>
          <a:ln>
            <a:noFill/>
          </a:ln>
          <a:effectLst>
            <a:outerShdw blurRad="50800" dist="38100" dir="2700000" algn="tl" rotWithShape="0">
              <a:srgbClr val="000000">
                <a:alpha val="40000"/>
              </a:srgbClr>
            </a:outerShdw>
          </a:effectLst>
        </p:spPr>
      </p:pic>
      <p:pic>
        <p:nvPicPr>
          <p:cNvPr id="400" name="Google Shape;400;p30"/>
          <p:cNvPicPr preferRelativeResize="0"/>
          <p:nvPr/>
        </p:nvPicPr>
        <p:blipFill rotWithShape="1">
          <a:blip r:embed="rId4">
            <a:alphaModFix/>
          </a:blip>
          <a:srcRect/>
          <a:stretch/>
        </p:blipFill>
        <p:spPr>
          <a:xfrm>
            <a:off x="653027" y="5855704"/>
            <a:ext cx="5400000" cy="879781"/>
          </a:xfrm>
          <a:prstGeom prst="rect">
            <a:avLst/>
          </a:prstGeom>
          <a:noFill/>
          <a:ln>
            <a:noFill/>
          </a:ln>
          <a:effectLst>
            <a:outerShdw blurRad="50800" dist="38100" dir="2700000" algn="tl" rotWithShape="0">
              <a:srgbClr val="000000">
                <a:alpha val="40000"/>
              </a:srgbClr>
            </a:outerShdw>
          </a:effectLst>
        </p:spPr>
      </p:pic>
      <p:pic>
        <p:nvPicPr>
          <p:cNvPr id="401" name="Google Shape;401;p30"/>
          <p:cNvPicPr preferRelativeResize="0"/>
          <p:nvPr/>
        </p:nvPicPr>
        <p:blipFill rotWithShape="1">
          <a:blip r:embed="rId5">
            <a:alphaModFix/>
          </a:blip>
          <a:srcRect/>
          <a:stretch/>
        </p:blipFill>
        <p:spPr>
          <a:xfrm>
            <a:off x="653027" y="4318810"/>
            <a:ext cx="5400000" cy="621399"/>
          </a:xfrm>
          <a:prstGeom prst="rect">
            <a:avLst/>
          </a:prstGeom>
          <a:noFill/>
          <a:ln>
            <a:noFill/>
          </a:ln>
          <a:effectLst>
            <a:outerShdw blurRad="50800" dist="38100" dir="2700000" algn="tl" rotWithShape="0">
              <a:srgbClr val="000000">
                <a:alpha val="40000"/>
              </a:srgbClr>
            </a:outerShdw>
          </a:effectLst>
        </p:spPr>
      </p:pic>
      <p:pic>
        <p:nvPicPr>
          <p:cNvPr id="402" name="Google Shape;402;p30"/>
          <p:cNvPicPr preferRelativeResize="0"/>
          <p:nvPr/>
        </p:nvPicPr>
        <p:blipFill rotWithShape="1">
          <a:blip r:embed="rId6">
            <a:alphaModFix/>
          </a:blip>
          <a:srcRect/>
          <a:stretch/>
        </p:blipFill>
        <p:spPr>
          <a:xfrm>
            <a:off x="653027" y="7940790"/>
            <a:ext cx="5400000" cy="605027"/>
          </a:xfrm>
          <a:prstGeom prst="rect">
            <a:avLst/>
          </a:prstGeom>
          <a:noFill/>
          <a:ln>
            <a:noFill/>
          </a:ln>
          <a:effectLst>
            <a:outerShdw blurRad="50800" dist="38100" dir="2700000" algn="tl" rotWithShape="0">
              <a:srgbClr val="000000">
                <a:alpha val="40000"/>
              </a:srgbClr>
            </a:outerShdw>
          </a:effectLst>
        </p:spPr>
      </p:pic>
      <p:sp>
        <p:nvSpPr>
          <p:cNvPr id="403" name="Google Shape;403;p30"/>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grpSp>
        <p:nvGrpSpPr>
          <p:cNvPr id="404" name="Google Shape;404;p30"/>
          <p:cNvGrpSpPr/>
          <p:nvPr/>
        </p:nvGrpSpPr>
        <p:grpSpPr>
          <a:xfrm>
            <a:off x="306021" y="906584"/>
            <a:ext cx="1594025" cy="481976"/>
            <a:chOff x="306022" y="6094840"/>
            <a:chExt cx="1594025" cy="481976"/>
          </a:xfrm>
        </p:grpSpPr>
        <p:pic>
          <p:nvPicPr>
            <p:cNvPr id="405" name="Google Shape;405;p30"/>
            <p:cNvPicPr preferRelativeResize="0"/>
            <p:nvPr/>
          </p:nvPicPr>
          <p:blipFill rotWithShape="1">
            <a:blip r:embed="rId7">
              <a:alphaModFix/>
            </a:blip>
            <a:srcRect/>
            <a:stretch/>
          </p:blipFill>
          <p:spPr>
            <a:xfrm>
              <a:off x="306022" y="6094840"/>
              <a:ext cx="357840" cy="357840"/>
            </a:xfrm>
            <a:prstGeom prst="rect">
              <a:avLst/>
            </a:prstGeom>
            <a:noFill/>
            <a:ln>
              <a:noFill/>
            </a:ln>
          </p:spPr>
        </p:pic>
        <p:sp>
          <p:nvSpPr>
            <p:cNvPr id="406" name="Google Shape;406;p30"/>
            <p:cNvSpPr/>
            <p:nvPr/>
          </p:nvSpPr>
          <p:spPr>
            <a:xfrm>
              <a:off x="550947" y="6115116"/>
              <a:ext cx="1349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2400" b="1" cap="none">
                  <a:solidFill>
                    <a:srgbClr val="4A86E8"/>
                  </a:solidFill>
                  <a:latin typeface="Arial"/>
                  <a:ea typeface="Arial"/>
                  <a:cs typeface="Arial"/>
                  <a:sym typeface="Arial"/>
                </a:rPr>
                <a:t>POINT</a:t>
              </a:r>
              <a:endParaRPr sz="2400" b="1" cap="none">
                <a:solidFill>
                  <a:srgbClr val="4A86E8"/>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1"/>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solidFill>
                  <a:srgbClr val="7F7F7F"/>
                </a:solidFill>
                <a:latin typeface="Arial"/>
                <a:ea typeface="Arial"/>
                <a:cs typeface="Arial"/>
                <a:sym typeface="Arial"/>
              </a:rPr>
              <a:t>２.　打刻時間の</a:t>
            </a:r>
            <a:r>
              <a:rPr lang="ja-JP" sz="1800" b="1">
                <a:solidFill>
                  <a:srgbClr val="7F7F7F"/>
                </a:solidFill>
                <a:latin typeface="Arial"/>
                <a:ea typeface="Arial"/>
                <a:cs typeface="Arial"/>
                <a:sym typeface="Arial"/>
              </a:rPr>
              <a:t>切り</a:t>
            </a:r>
            <a:r>
              <a:rPr lang="ja-JP" sz="1800" b="1" i="0" u="none" strike="noStrike" cap="none">
                <a:solidFill>
                  <a:srgbClr val="7F7F7F"/>
                </a:solidFill>
                <a:latin typeface="Arial"/>
                <a:ea typeface="Arial"/>
                <a:cs typeface="Arial"/>
                <a:sym typeface="Arial"/>
              </a:rPr>
              <a:t>上げ、切り捨ての設定</a:t>
            </a:r>
            <a:endParaRPr sz="1800" b="1" i="0" u="none" strike="noStrike" cap="none">
              <a:solidFill>
                <a:srgbClr val="7F7F7F"/>
              </a:solidFill>
              <a:latin typeface="Arial"/>
              <a:ea typeface="Arial"/>
              <a:cs typeface="Arial"/>
              <a:sym typeface="Arial"/>
            </a:endParaRPr>
          </a:p>
        </p:txBody>
      </p:sp>
      <p:sp>
        <p:nvSpPr>
          <p:cNvPr id="412" name="Google Shape;412;p31"/>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19</a:t>
            </a:fld>
            <a:endParaRPr sz="900">
              <a:solidFill>
                <a:srgbClr val="D0CECE"/>
              </a:solidFill>
              <a:latin typeface="Calibri"/>
              <a:ea typeface="Calibri"/>
              <a:cs typeface="Calibri"/>
              <a:sym typeface="Calibri"/>
            </a:endParaRPr>
          </a:p>
        </p:txBody>
      </p:sp>
      <p:cxnSp>
        <p:nvCxnSpPr>
          <p:cNvPr id="413" name="Google Shape;413;p31"/>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sp>
        <p:nvSpPr>
          <p:cNvPr id="414" name="Google Shape;414;p31"/>
          <p:cNvSpPr txBox="1"/>
          <p:nvPr/>
        </p:nvSpPr>
        <p:spPr>
          <a:xfrm>
            <a:off x="276445" y="950307"/>
            <a:ext cx="6241311" cy="30777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sz="1400">
                <a:solidFill>
                  <a:srgbClr val="7F7F7F"/>
                </a:solidFill>
                <a:latin typeface="Arial"/>
                <a:ea typeface="Arial"/>
                <a:cs typeface="Arial"/>
                <a:sym typeface="Arial"/>
              </a:rPr>
              <a:t>１.打刻まるめ設定</a:t>
            </a:r>
            <a:endParaRPr/>
          </a:p>
        </p:txBody>
      </p:sp>
      <p:sp>
        <p:nvSpPr>
          <p:cNvPr id="415" name="Google Shape;415;p31"/>
          <p:cNvSpPr txBox="1"/>
          <p:nvPr/>
        </p:nvSpPr>
        <p:spPr>
          <a:xfrm>
            <a:off x="276445" y="1258084"/>
            <a:ext cx="6241311" cy="4154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打刻時間を５分や１０分刻みで管理したい場合や、労働時間をまるめたい場合などは打刻まるめ設定で設定ができます。</a:t>
            </a:r>
            <a:endParaRPr sz="1050">
              <a:solidFill>
                <a:srgbClr val="7F7F7F"/>
              </a:solidFill>
              <a:latin typeface="Arial"/>
              <a:ea typeface="Arial"/>
              <a:cs typeface="Arial"/>
              <a:sym typeface="Arial"/>
            </a:endParaRPr>
          </a:p>
        </p:txBody>
      </p:sp>
      <p:grpSp>
        <p:nvGrpSpPr>
          <p:cNvPr id="416" name="Google Shape;416;p31"/>
          <p:cNvGrpSpPr/>
          <p:nvPr/>
        </p:nvGrpSpPr>
        <p:grpSpPr>
          <a:xfrm>
            <a:off x="0" y="348541"/>
            <a:ext cx="6858000" cy="57859"/>
            <a:chOff x="276446" y="1127056"/>
            <a:chExt cx="6241312" cy="45084"/>
          </a:xfrm>
        </p:grpSpPr>
        <p:cxnSp>
          <p:nvCxnSpPr>
            <p:cNvPr id="417" name="Google Shape;417;p31"/>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418" name="Google Shape;418;p31"/>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419" name="Google Shape;419;p31"/>
          <p:cNvSpPr txBox="1"/>
          <p:nvPr/>
        </p:nvSpPr>
        <p:spPr>
          <a:xfrm>
            <a:off x="276444" y="5288126"/>
            <a:ext cx="6241311" cy="4154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下記は、打刻まるめ設定画面になります。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グループやスタッフ種別ごとに設定ができ、設定を適用させたい日付も設定が可能です。</a:t>
            </a:r>
            <a:endParaRPr sz="1050">
              <a:solidFill>
                <a:srgbClr val="7F7F7F"/>
              </a:solidFill>
              <a:latin typeface="Arial"/>
              <a:ea typeface="Arial"/>
              <a:cs typeface="Arial"/>
              <a:sym typeface="Arial"/>
            </a:endParaRPr>
          </a:p>
        </p:txBody>
      </p:sp>
      <p:sp>
        <p:nvSpPr>
          <p:cNvPr id="420" name="Google Shape;420;p31"/>
          <p:cNvSpPr txBox="1"/>
          <p:nvPr/>
        </p:nvSpPr>
        <p:spPr>
          <a:xfrm>
            <a:off x="276443" y="1719201"/>
            <a:ext cx="6241311" cy="4154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「基本情報設定」＞</a:t>
            </a:r>
            <a:r>
              <a:rPr lang="ja-JP" sz="1050">
                <a:solidFill>
                  <a:srgbClr val="7F7F7F"/>
                </a:solidFill>
              </a:rPr>
              <a:t>「初期設定一覧」</a:t>
            </a:r>
            <a:r>
              <a:rPr lang="ja-JP" sz="1050">
                <a:solidFill>
                  <a:srgbClr val="7F7F7F"/>
                </a:solidFill>
                <a:latin typeface="Arial"/>
                <a:ea typeface="Arial"/>
                <a:cs typeface="Arial"/>
                <a:sym typeface="Arial"/>
              </a:rPr>
              <a:t>＞「</a:t>
            </a:r>
            <a:r>
              <a:rPr lang="ja-JP" sz="1050" u="sng">
                <a:solidFill>
                  <a:schemeClr val="hlink"/>
                </a:solidFill>
                <a:latin typeface="Arial"/>
                <a:ea typeface="Arial"/>
                <a:cs typeface="Arial"/>
                <a:sym typeface="Arial"/>
                <a:hlinkClick r:id="rId3"/>
              </a:rPr>
              <a:t>打刻まるめ設定</a:t>
            </a:r>
            <a:r>
              <a:rPr lang="ja-JP" sz="1050">
                <a:solidFill>
                  <a:srgbClr val="7F7F7F"/>
                </a:solidFill>
                <a:latin typeface="Arial"/>
                <a:ea typeface="Arial"/>
                <a:cs typeface="Arial"/>
                <a:sym typeface="Arial"/>
              </a:rPr>
              <a:t>」で設定ができます。</a:t>
            </a: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p:txBody>
      </p:sp>
      <p:sp>
        <p:nvSpPr>
          <p:cNvPr id="421" name="Google Shape;421;p31"/>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grpSp>
        <p:nvGrpSpPr>
          <p:cNvPr id="422" name="Google Shape;422;p31"/>
          <p:cNvGrpSpPr/>
          <p:nvPr/>
        </p:nvGrpSpPr>
        <p:grpSpPr>
          <a:xfrm>
            <a:off x="597056" y="1925275"/>
            <a:ext cx="5663889" cy="3103676"/>
            <a:chOff x="597056" y="1925275"/>
            <a:chExt cx="5663889" cy="3103676"/>
          </a:xfrm>
        </p:grpSpPr>
        <p:pic>
          <p:nvPicPr>
            <p:cNvPr id="423" name="Google Shape;423;p31"/>
            <p:cNvPicPr preferRelativeResize="0"/>
            <p:nvPr/>
          </p:nvPicPr>
          <p:blipFill>
            <a:blip r:embed="rId4">
              <a:alphaModFix/>
            </a:blip>
            <a:stretch>
              <a:fillRect/>
            </a:stretch>
          </p:blipFill>
          <p:spPr>
            <a:xfrm>
              <a:off x="597056" y="2180324"/>
              <a:ext cx="5663889" cy="2848627"/>
            </a:xfrm>
            <a:prstGeom prst="rect">
              <a:avLst/>
            </a:prstGeom>
            <a:noFill/>
            <a:ln>
              <a:noFill/>
            </a:ln>
            <a:effectLst>
              <a:outerShdw blurRad="57150" dist="19050" dir="5400000" algn="bl" rotWithShape="0">
                <a:srgbClr val="000000">
                  <a:alpha val="50000"/>
                </a:srgbClr>
              </a:outerShdw>
            </a:effectLst>
          </p:spPr>
        </p:pic>
        <p:sp>
          <p:nvSpPr>
            <p:cNvPr id="424" name="Google Shape;424;p31"/>
            <p:cNvSpPr/>
            <p:nvPr/>
          </p:nvSpPr>
          <p:spPr>
            <a:xfrm>
              <a:off x="4523025" y="2203375"/>
              <a:ext cx="1028100" cy="2571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1"/>
            <p:cNvSpPr/>
            <p:nvPr/>
          </p:nvSpPr>
          <p:spPr>
            <a:xfrm>
              <a:off x="2368025" y="4491825"/>
              <a:ext cx="1028100" cy="2571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1"/>
            <p:cNvSpPr txBox="1"/>
            <p:nvPr/>
          </p:nvSpPr>
          <p:spPr>
            <a:xfrm>
              <a:off x="4259850" y="1925275"/>
              <a:ext cx="372300" cy="3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a:solidFill>
                    <a:srgbClr val="E06666"/>
                  </a:solidFill>
                </a:rPr>
                <a:t>①</a:t>
              </a:r>
              <a:endParaRPr>
                <a:solidFill>
                  <a:srgbClr val="E06666"/>
                </a:solidFill>
              </a:endParaRPr>
            </a:p>
          </p:txBody>
        </p:sp>
        <p:sp>
          <p:nvSpPr>
            <p:cNvPr id="427" name="Google Shape;427;p31"/>
            <p:cNvSpPr txBox="1"/>
            <p:nvPr/>
          </p:nvSpPr>
          <p:spPr>
            <a:xfrm>
              <a:off x="2110950" y="4183125"/>
              <a:ext cx="372300" cy="3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a:solidFill>
                    <a:srgbClr val="E06666"/>
                  </a:solidFill>
                </a:rPr>
                <a:t>②</a:t>
              </a:r>
              <a:endParaRPr>
                <a:solidFill>
                  <a:srgbClr val="E06666"/>
                </a:solidFill>
              </a:endParaRPr>
            </a:p>
          </p:txBody>
        </p:sp>
      </p:grpSp>
      <p:pic>
        <p:nvPicPr>
          <p:cNvPr id="428" name="Google Shape;428;p31"/>
          <p:cNvPicPr preferRelativeResize="0"/>
          <p:nvPr/>
        </p:nvPicPr>
        <p:blipFill>
          <a:blip r:embed="rId5">
            <a:alphaModFix/>
          </a:blip>
          <a:stretch>
            <a:fillRect/>
          </a:stretch>
        </p:blipFill>
        <p:spPr>
          <a:xfrm>
            <a:off x="992198" y="5783199"/>
            <a:ext cx="4873604" cy="2774627"/>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solidFill>
                  <a:srgbClr val="7F7F7F"/>
                </a:solidFill>
                <a:latin typeface="Arial"/>
                <a:ea typeface="Arial"/>
                <a:cs typeface="Arial"/>
                <a:sym typeface="Arial"/>
              </a:rPr>
              <a:t>もくじ</a:t>
            </a:r>
            <a:endParaRPr sz="1100" b="0" i="0" u="none" strike="noStrike" cap="none">
              <a:solidFill>
                <a:srgbClr val="FF0000"/>
              </a:solidFill>
              <a:latin typeface="Arial"/>
              <a:ea typeface="Arial"/>
              <a:cs typeface="Arial"/>
              <a:sym typeface="Arial"/>
            </a:endParaRPr>
          </a:p>
        </p:txBody>
      </p:sp>
      <p:sp>
        <p:nvSpPr>
          <p:cNvPr id="113" name="Google Shape;113;p14"/>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sz="900" b="0" i="0" u="none" strike="noStrike" cap="none">
              <a:solidFill>
                <a:srgbClr val="D0CECE"/>
              </a:solidFill>
              <a:latin typeface="Calibri"/>
              <a:ea typeface="Calibri"/>
              <a:cs typeface="Calibri"/>
              <a:sym typeface="Calibri"/>
            </a:endParaRPr>
          </a:p>
        </p:txBody>
      </p:sp>
      <p:sp>
        <p:nvSpPr>
          <p:cNvPr id="114" name="Google Shape;114;p14"/>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b="0" i="0" u="none" strike="noStrike" cap="none">
                <a:solidFill>
                  <a:srgbClr val="D0CECE"/>
                </a:solidFill>
                <a:latin typeface="Calibri"/>
                <a:ea typeface="Calibri"/>
                <a:cs typeface="Calibri"/>
                <a:sym typeface="Calibri"/>
              </a:rPr>
              <a:t>2</a:t>
            </a:fld>
            <a:endParaRPr sz="900" b="0" i="0" u="none" strike="noStrike" cap="none">
              <a:solidFill>
                <a:srgbClr val="D0CECE"/>
              </a:solidFill>
              <a:latin typeface="Calibri"/>
              <a:ea typeface="Calibri"/>
              <a:cs typeface="Calibri"/>
              <a:sym typeface="Calibri"/>
            </a:endParaRPr>
          </a:p>
        </p:txBody>
      </p:sp>
      <p:cxnSp>
        <p:nvCxnSpPr>
          <p:cNvPr id="115" name="Google Shape;115;p14"/>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grpSp>
        <p:nvGrpSpPr>
          <p:cNvPr id="116" name="Google Shape;116;p14"/>
          <p:cNvGrpSpPr/>
          <p:nvPr/>
        </p:nvGrpSpPr>
        <p:grpSpPr>
          <a:xfrm>
            <a:off x="0" y="348541"/>
            <a:ext cx="6858000" cy="57859"/>
            <a:chOff x="276446" y="1127056"/>
            <a:chExt cx="6241312" cy="45084"/>
          </a:xfrm>
        </p:grpSpPr>
        <p:cxnSp>
          <p:nvCxnSpPr>
            <p:cNvPr id="117" name="Google Shape;117;p14"/>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118" name="Google Shape;118;p14"/>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119" name="Google Shape;119;p14"/>
          <p:cNvSpPr txBox="1"/>
          <p:nvPr/>
        </p:nvSpPr>
        <p:spPr>
          <a:xfrm>
            <a:off x="276450" y="1097625"/>
            <a:ext cx="3514500" cy="7309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600" b="1" i="0" u="none" strike="noStrike" cap="none">
                <a:solidFill>
                  <a:schemeClr val="accent1"/>
                </a:solidFill>
                <a:latin typeface="Arial"/>
                <a:ea typeface="Arial"/>
                <a:cs typeface="Arial"/>
                <a:sym typeface="Arial"/>
              </a:rPr>
              <a:t>はじめに</a:t>
            </a:r>
            <a:endParaRPr sz="1600" b="1">
              <a:solidFill>
                <a:schemeClr val="accent1"/>
              </a:solidFill>
            </a:endParaRPr>
          </a:p>
          <a:p>
            <a:pPr marL="0" marR="0" lvl="0" indent="0" algn="l" rtl="0">
              <a:spcBef>
                <a:spcPts val="0"/>
              </a:spcBef>
              <a:spcAft>
                <a:spcPts val="0"/>
              </a:spcAft>
              <a:buNone/>
            </a:pPr>
            <a:r>
              <a:rPr lang="ja-JP" sz="1100">
                <a:solidFill>
                  <a:srgbClr val="7F7F7F"/>
                </a:solidFill>
              </a:rPr>
              <a:t>１．</a:t>
            </a:r>
            <a:r>
              <a:rPr lang="ja-JP" sz="1100">
                <a:solidFill>
                  <a:srgbClr val="7F7F7F"/>
                </a:solidFill>
                <a:latin typeface="Arial"/>
                <a:ea typeface="Arial"/>
                <a:cs typeface="Arial"/>
                <a:sym typeface="Arial"/>
              </a:rPr>
              <a:t>部署/店舗の登録</a:t>
            </a:r>
            <a:endParaRPr sz="1100">
              <a:solidFill>
                <a:srgbClr val="7F7F7F"/>
              </a:solidFill>
            </a:endParaRPr>
          </a:p>
          <a:p>
            <a:pPr marL="0" marR="0" lvl="0" indent="0" algn="l" rtl="0">
              <a:spcBef>
                <a:spcPts val="0"/>
              </a:spcBef>
              <a:spcAft>
                <a:spcPts val="0"/>
              </a:spcAft>
              <a:buNone/>
            </a:pPr>
            <a:r>
              <a:rPr lang="ja-JP" sz="1100">
                <a:solidFill>
                  <a:srgbClr val="7F7F7F"/>
                </a:solidFill>
              </a:rPr>
              <a:t>２．</a:t>
            </a:r>
            <a:r>
              <a:rPr lang="ja-JP" sz="1100">
                <a:solidFill>
                  <a:srgbClr val="7F7F7F"/>
                </a:solidFill>
                <a:latin typeface="Arial"/>
                <a:ea typeface="Arial"/>
                <a:cs typeface="Arial"/>
                <a:sym typeface="Arial"/>
              </a:rPr>
              <a:t>スタッフ</a:t>
            </a:r>
            <a:r>
              <a:rPr lang="ja-JP" sz="1100">
                <a:solidFill>
                  <a:srgbClr val="7F7F7F"/>
                </a:solidFill>
              </a:rPr>
              <a:t>種別設定</a:t>
            </a:r>
            <a:endParaRPr sz="1100">
              <a:solidFill>
                <a:srgbClr val="7F7F7F"/>
              </a:solidFill>
            </a:endParaRPr>
          </a:p>
          <a:p>
            <a:pPr marL="0" marR="0" lvl="0" indent="0" algn="l" rtl="0">
              <a:spcBef>
                <a:spcPts val="0"/>
              </a:spcBef>
              <a:spcAft>
                <a:spcPts val="0"/>
              </a:spcAft>
              <a:buNone/>
            </a:pPr>
            <a:r>
              <a:rPr lang="ja-JP" sz="1100">
                <a:solidFill>
                  <a:srgbClr val="7F7F7F"/>
                </a:solidFill>
              </a:rPr>
              <a:t>３．単位時間の設定</a:t>
            </a:r>
            <a:endParaRPr sz="1100">
              <a:solidFill>
                <a:srgbClr val="7F7F7F"/>
              </a:solidFill>
            </a:endParaRPr>
          </a:p>
          <a:p>
            <a:pPr marL="0" marR="0" lvl="0" indent="0" algn="l" rtl="0">
              <a:spcBef>
                <a:spcPts val="0"/>
              </a:spcBef>
              <a:spcAft>
                <a:spcPts val="0"/>
              </a:spcAft>
              <a:buNone/>
            </a:pPr>
            <a:r>
              <a:rPr lang="ja-JP" sz="1100">
                <a:solidFill>
                  <a:srgbClr val="7F7F7F"/>
                </a:solidFill>
              </a:rPr>
              <a:t>４．スタッフの</a:t>
            </a:r>
            <a:r>
              <a:rPr lang="ja-JP" sz="1100">
                <a:solidFill>
                  <a:srgbClr val="7F7F7F"/>
                </a:solidFill>
                <a:latin typeface="Arial"/>
                <a:ea typeface="Arial"/>
                <a:cs typeface="Arial"/>
                <a:sym typeface="Arial"/>
              </a:rPr>
              <a:t>登録</a:t>
            </a:r>
            <a:br>
              <a:rPr lang="ja-JP" sz="1100">
                <a:solidFill>
                  <a:srgbClr val="7F7F7F"/>
                </a:solidFill>
                <a:latin typeface="Arial"/>
                <a:ea typeface="Arial"/>
                <a:cs typeface="Arial"/>
                <a:sym typeface="Arial"/>
              </a:rPr>
            </a:br>
            <a:r>
              <a:rPr lang="ja-JP" sz="1100">
                <a:solidFill>
                  <a:srgbClr val="7F7F7F"/>
                </a:solidFill>
              </a:rPr>
              <a:t>５．管理者の登録</a:t>
            </a:r>
            <a:endParaRPr sz="1100"/>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600" b="1">
                <a:solidFill>
                  <a:schemeClr val="accent1"/>
                </a:solidFill>
                <a:latin typeface="Arial"/>
                <a:ea typeface="Arial"/>
                <a:cs typeface="Arial"/>
                <a:sym typeface="Arial"/>
              </a:rPr>
              <a:t>就業規則を設定しよう</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100">
                <a:solidFill>
                  <a:srgbClr val="7F7F7F"/>
                </a:solidFill>
              </a:rPr>
              <a:t>１．</a:t>
            </a:r>
            <a:r>
              <a:rPr lang="ja-JP" sz="1100">
                <a:solidFill>
                  <a:srgbClr val="7F7F7F"/>
                </a:solidFill>
                <a:latin typeface="Arial"/>
                <a:ea typeface="Arial"/>
                <a:cs typeface="Arial"/>
                <a:sym typeface="Arial"/>
              </a:rPr>
              <a:t>所定時間</a:t>
            </a:r>
            <a:r>
              <a:rPr lang="ja-JP" sz="1100">
                <a:solidFill>
                  <a:srgbClr val="7F7F7F"/>
                </a:solidFill>
              </a:rPr>
              <a:t>･</a:t>
            </a:r>
            <a:r>
              <a:rPr lang="ja-JP" sz="1100">
                <a:solidFill>
                  <a:srgbClr val="7F7F7F"/>
                </a:solidFill>
                <a:latin typeface="Arial"/>
                <a:ea typeface="Arial"/>
                <a:cs typeface="Arial"/>
                <a:sym typeface="Arial"/>
              </a:rPr>
              <a:t>残業</a:t>
            </a:r>
            <a:r>
              <a:rPr lang="ja-JP" sz="1100">
                <a:solidFill>
                  <a:srgbClr val="7F7F7F"/>
                </a:solidFill>
              </a:rPr>
              <a:t>･</a:t>
            </a:r>
            <a:r>
              <a:rPr lang="ja-JP" sz="1100">
                <a:solidFill>
                  <a:srgbClr val="7F7F7F"/>
                </a:solidFill>
                <a:latin typeface="Arial"/>
                <a:ea typeface="Arial"/>
                <a:cs typeface="Arial"/>
                <a:sym typeface="Arial"/>
              </a:rPr>
              <a:t>深夜設定</a:t>
            </a:r>
            <a:endParaRPr/>
          </a:p>
          <a:p>
            <a:pPr marL="0" marR="0" lvl="0" indent="0" algn="l" rtl="0">
              <a:spcBef>
                <a:spcPts val="0"/>
              </a:spcBef>
              <a:spcAft>
                <a:spcPts val="0"/>
              </a:spcAft>
              <a:buNone/>
            </a:pPr>
            <a:r>
              <a:rPr lang="ja-JP" sz="1100">
                <a:solidFill>
                  <a:srgbClr val="7F7F7F"/>
                </a:solidFill>
              </a:rPr>
              <a:t>２．</a:t>
            </a:r>
            <a:r>
              <a:rPr lang="ja-JP" sz="1100">
                <a:solidFill>
                  <a:srgbClr val="7F7F7F"/>
                </a:solidFill>
                <a:latin typeface="Arial"/>
                <a:ea typeface="Arial"/>
                <a:cs typeface="Arial"/>
                <a:sym typeface="Arial"/>
              </a:rPr>
              <a:t>打刻時間の</a:t>
            </a:r>
            <a:r>
              <a:rPr lang="ja-JP" sz="1100">
                <a:solidFill>
                  <a:srgbClr val="7F7F7F"/>
                </a:solidFill>
              </a:rPr>
              <a:t>切り</a:t>
            </a:r>
            <a:r>
              <a:rPr lang="ja-JP" sz="1100">
                <a:solidFill>
                  <a:srgbClr val="7F7F7F"/>
                </a:solidFill>
                <a:latin typeface="Arial"/>
                <a:ea typeface="Arial"/>
                <a:cs typeface="Arial"/>
                <a:sym typeface="Arial"/>
              </a:rPr>
              <a:t>上げ、切り捨ての設定</a:t>
            </a:r>
            <a:endParaRPr/>
          </a:p>
          <a:p>
            <a:pPr marL="0" marR="0" lvl="0" indent="0" algn="l" rtl="0">
              <a:spcBef>
                <a:spcPts val="0"/>
              </a:spcBef>
              <a:spcAft>
                <a:spcPts val="0"/>
              </a:spcAft>
              <a:buNone/>
            </a:pPr>
            <a:r>
              <a:rPr lang="ja-JP" sz="1100">
                <a:solidFill>
                  <a:srgbClr val="7F7F7F"/>
                </a:solidFill>
              </a:rPr>
              <a:t>３．</a:t>
            </a:r>
            <a:r>
              <a:rPr lang="ja-JP" sz="1100">
                <a:solidFill>
                  <a:srgbClr val="7F7F7F"/>
                </a:solidFill>
                <a:latin typeface="Arial"/>
                <a:ea typeface="Arial"/>
                <a:cs typeface="Arial"/>
                <a:sym typeface="Arial"/>
              </a:rPr>
              <a:t>公休日、法定休日の設定</a:t>
            </a:r>
            <a:endParaRPr/>
          </a:p>
          <a:p>
            <a:pPr marL="0" marR="0" lvl="0" indent="0" algn="l" rtl="0">
              <a:spcBef>
                <a:spcPts val="0"/>
              </a:spcBef>
              <a:spcAft>
                <a:spcPts val="0"/>
              </a:spcAft>
              <a:buNone/>
            </a:pPr>
            <a:r>
              <a:rPr lang="ja-JP" sz="1100">
                <a:solidFill>
                  <a:srgbClr val="7F7F7F"/>
                </a:solidFill>
              </a:rPr>
              <a:t>４．</a:t>
            </a:r>
            <a:r>
              <a:rPr lang="ja-JP" sz="1100">
                <a:solidFill>
                  <a:srgbClr val="7F7F7F"/>
                </a:solidFill>
                <a:latin typeface="Arial"/>
                <a:ea typeface="Arial"/>
                <a:cs typeface="Arial"/>
                <a:sym typeface="Arial"/>
              </a:rPr>
              <a:t>休憩時間の計算方法</a:t>
            </a:r>
            <a:endParaRPr sz="1100">
              <a:solidFill>
                <a:srgbClr val="7F7F7F"/>
              </a:solidFill>
              <a:latin typeface="Arial"/>
              <a:ea typeface="Arial"/>
              <a:cs typeface="Arial"/>
              <a:sym typeface="Arial"/>
            </a:endParaRPr>
          </a:p>
          <a:p>
            <a:pPr marL="0" marR="0" lvl="0" indent="0" algn="l" rtl="0">
              <a:spcBef>
                <a:spcPts val="0"/>
              </a:spcBef>
              <a:spcAft>
                <a:spcPts val="0"/>
              </a:spcAft>
              <a:buNone/>
            </a:pPr>
            <a:endParaRPr sz="1100">
              <a:solidFill>
                <a:srgbClr val="7F7F7F"/>
              </a:solidFill>
              <a:latin typeface="Arial"/>
              <a:ea typeface="Arial"/>
              <a:cs typeface="Arial"/>
              <a:sym typeface="Arial"/>
            </a:endParaRPr>
          </a:p>
          <a:p>
            <a:pPr marL="0" marR="0" lvl="0" indent="0" algn="l" rtl="0">
              <a:spcBef>
                <a:spcPts val="0"/>
              </a:spcBef>
              <a:spcAft>
                <a:spcPts val="0"/>
              </a:spcAft>
              <a:buNone/>
            </a:pPr>
            <a:r>
              <a:rPr lang="ja-JP" sz="1600" b="1">
                <a:solidFill>
                  <a:schemeClr val="accent1"/>
                </a:solidFill>
                <a:latin typeface="Arial"/>
                <a:ea typeface="Arial"/>
                <a:cs typeface="Arial"/>
                <a:sym typeface="Arial"/>
              </a:rPr>
              <a:t>シフトの設定をしよう</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100">
                <a:solidFill>
                  <a:srgbClr val="7F7F7F"/>
                </a:solidFill>
              </a:rPr>
              <a:t>１．シフトパターン作成</a:t>
            </a:r>
            <a:endParaRPr sz="1100">
              <a:solidFill>
                <a:srgbClr val="7F7F7F"/>
              </a:solidFill>
            </a:endParaRPr>
          </a:p>
          <a:p>
            <a:pPr marL="0" marR="0" lvl="0" indent="0" algn="l" rtl="0">
              <a:spcBef>
                <a:spcPts val="0"/>
              </a:spcBef>
              <a:spcAft>
                <a:spcPts val="0"/>
              </a:spcAft>
              <a:buNone/>
            </a:pPr>
            <a:r>
              <a:rPr lang="ja-JP" sz="1100">
                <a:solidFill>
                  <a:srgbClr val="7F7F7F"/>
                </a:solidFill>
              </a:rPr>
              <a:t>２．基本シフトの登録</a:t>
            </a:r>
            <a:endParaRPr sz="1100">
              <a:solidFill>
                <a:srgbClr val="7F7F7F"/>
              </a:solidFill>
              <a:latin typeface="Arial"/>
              <a:ea typeface="Arial"/>
              <a:cs typeface="Arial"/>
              <a:sym typeface="Arial"/>
            </a:endParaRPr>
          </a:p>
          <a:p>
            <a:pPr marL="0" marR="0" lvl="0" indent="0" algn="l" rtl="0">
              <a:spcBef>
                <a:spcPts val="0"/>
              </a:spcBef>
              <a:spcAft>
                <a:spcPts val="0"/>
              </a:spcAft>
              <a:buNone/>
            </a:pPr>
            <a:endParaRPr sz="1050" b="1">
              <a:solidFill>
                <a:srgbClr val="7F7F7F"/>
              </a:solidFill>
              <a:latin typeface="Arial"/>
              <a:ea typeface="Arial"/>
              <a:cs typeface="Arial"/>
              <a:sym typeface="Arial"/>
            </a:endParaRPr>
          </a:p>
          <a:p>
            <a:pPr marL="0" marR="0" lvl="0" indent="0" algn="l" rtl="0">
              <a:spcBef>
                <a:spcPts val="0"/>
              </a:spcBef>
              <a:spcAft>
                <a:spcPts val="0"/>
              </a:spcAft>
              <a:buNone/>
            </a:pPr>
            <a:r>
              <a:rPr lang="ja-JP" sz="1600" b="1">
                <a:solidFill>
                  <a:schemeClr val="accent1"/>
                </a:solidFill>
                <a:latin typeface="Arial"/>
                <a:ea typeface="Arial"/>
                <a:cs typeface="Arial"/>
                <a:sym typeface="Arial"/>
              </a:rPr>
              <a:t>休暇</a:t>
            </a:r>
            <a:r>
              <a:rPr lang="ja-JP" sz="1600" b="1">
                <a:solidFill>
                  <a:schemeClr val="accent1"/>
                </a:solidFill>
              </a:rPr>
              <a:t>･</a:t>
            </a:r>
            <a:r>
              <a:rPr lang="ja-JP" sz="1600" b="1">
                <a:solidFill>
                  <a:schemeClr val="accent1"/>
                </a:solidFill>
                <a:latin typeface="Arial"/>
                <a:ea typeface="Arial"/>
                <a:cs typeface="Arial"/>
                <a:sym typeface="Arial"/>
              </a:rPr>
              <a:t>申請機能の設定をしよう</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100">
                <a:solidFill>
                  <a:srgbClr val="7F7F7F"/>
                </a:solidFill>
              </a:rPr>
              <a:t>１．休暇・申請管理機能の初期設定</a:t>
            </a:r>
            <a:endParaRPr sz="1100"/>
          </a:p>
          <a:p>
            <a:pPr marL="0" marR="0" lvl="0" indent="0" algn="l" rtl="0">
              <a:spcBef>
                <a:spcPts val="0"/>
              </a:spcBef>
              <a:spcAft>
                <a:spcPts val="0"/>
              </a:spcAft>
              <a:buNone/>
            </a:pPr>
            <a:r>
              <a:rPr lang="ja-JP" sz="1100">
                <a:solidFill>
                  <a:srgbClr val="7F7F7F"/>
                </a:solidFill>
              </a:rPr>
              <a:t>２．既存休暇残日数の登録</a:t>
            </a:r>
            <a:endParaRPr sz="1100">
              <a:solidFill>
                <a:srgbClr val="7F7F7F"/>
              </a:solidFill>
            </a:endParaRPr>
          </a:p>
          <a:p>
            <a:pPr marL="0" marR="0" lvl="0" indent="0" algn="l" rtl="0">
              <a:spcBef>
                <a:spcPts val="0"/>
              </a:spcBef>
              <a:spcAft>
                <a:spcPts val="0"/>
              </a:spcAft>
              <a:buNone/>
            </a:pPr>
            <a:r>
              <a:rPr lang="ja-JP" sz="1100">
                <a:solidFill>
                  <a:srgbClr val="7F7F7F"/>
                </a:solidFill>
              </a:rPr>
              <a:t>３．有休を自動付与設定</a:t>
            </a:r>
            <a:endParaRPr sz="1100">
              <a:solidFill>
                <a:srgbClr val="7F7F7F"/>
              </a:solidFil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600" b="1">
                <a:solidFill>
                  <a:schemeClr val="accent1"/>
                </a:solidFill>
                <a:latin typeface="Arial"/>
                <a:ea typeface="Arial"/>
                <a:cs typeface="Arial"/>
                <a:sym typeface="Arial"/>
              </a:rPr>
              <a:t>承認者を設定しよう</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100">
                <a:solidFill>
                  <a:srgbClr val="7F7F7F"/>
                </a:solidFill>
              </a:rPr>
              <a:t>１．申請の承認者割り振り</a:t>
            </a:r>
            <a:endParaRPr sz="1100"/>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600" b="1">
                <a:solidFill>
                  <a:schemeClr val="accent1"/>
                </a:solidFill>
                <a:latin typeface="Arial"/>
                <a:ea typeface="Arial"/>
                <a:cs typeface="Arial"/>
                <a:sym typeface="Arial"/>
              </a:rPr>
              <a:t>工数管理</a:t>
            </a:r>
            <a:r>
              <a:rPr lang="ja-JP" sz="1600" b="1">
                <a:solidFill>
                  <a:schemeClr val="accent1"/>
                </a:solidFill>
              </a:rPr>
              <a:t>を設定しよう</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100">
                <a:solidFill>
                  <a:srgbClr val="7F7F7F"/>
                </a:solidFill>
              </a:rPr>
              <a:t>１．プロジェクトの</a:t>
            </a:r>
            <a:r>
              <a:rPr lang="ja-JP" sz="1100">
                <a:solidFill>
                  <a:srgbClr val="7F7F7F"/>
                </a:solidFill>
                <a:latin typeface="Arial"/>
                <a:ea typeface="Arial"/>
                <a:cs typeface="Arial"/>
                <a:sym typeface="Arial"/>
              </a:rPr>
              <a:t>の設定</a:t>
            </a:r>
            <a:endParaRPr sz="1100">
              <a:solidFill>
                <a:srgbClr val="7F7F7F"/>
              </a:solidFill>
              <a:latin typeface="Arial"/>
              <a:ea typeface="Arial"/>
              <a:cs typeface="Arial"/>
              <a:sym typeface="Arial"/>
            </a:endParaRPr>
          </a:p>
          <a:p>
            <a:pPr marL="0" marR="0" lvl="0" indent="0" algn="l" rtl="0">
              <a:spcBef>
                <a:spcPts val="0"/>
              </a:spcBef>
              <a:spcAft>
                <a:spcPts val="0"/>
              </a:spcAft>
              <a:buNone/>
            </a:pPr>
            <a:r>
              <a:rPr lang="ja-JP" sz="1100">
                <a:solidFill>
                  <a:srgbClr val="7F7F7F"/>
                </a:solidFill>
              </a:rPr>
              <a:t>２．</a:t>
            </a:r>
            <a:r>
              <a:rPr lang="ja-JP" sz="1100">
                <a:solidFill>
                  <a:srgbClr val="7F7F7F"/>
                </a:solidFill>
                <a:latin typeface="Arial"/>
                <a:ea typeface="Arial"/>
                <a:cs typeface="Arial"/>
                <a:sym typeface="Arial"/>
              </a:rPr>
              <a:t>タスクの設定</a:t>
            </a:r>
            <a:endParaRPr sz="1100"/>
          </a:p>
          <a:p>
            <a:pPr marL="0" marR="0" lvl="0" indent="0" algn="l" rtl="0">
              <a:spcBef>
                <a:spcPts val="0"/>
              </a:spcBef>
              <a:spcAft>
                <a:spcPts val="0"/>
              </a:spcAft>
              <a:buNone/>
            </a:pPr>
            <a:endParaRPr sz="1050" b="1">
              <a:solidFill>
                <a:srgbClr val="7F7F7F"/>
              </a:solidFill>
              <a:latin typeface="Arial"/>
              <a:ea typeface="Arial"/>
              <a:cs typeface="Arial"/>
              <a:sym typeface="Arial"/>
            </a:endParaRPr>
          </a:p>
          <a:p>
            <a:pPr marL="0" marR="0" lvl="0" indent="0" algn="l" rtl="0">
              <a:spcBef>
                <a:spcPts val="0"/>
              </a:spcBef>
              <a:spcAft>
                <a:spcPts val="0"/>
              </a:spcAft>
              <a:buNone/>
            </a:pPr>
            <a:endParaRPr sz="1050" b="1">
              <a:solidFill>
                <a:srgbClr val="7F7F7F"/>
              </a:solidFill>
              <a:latin typeface="Arial"/>
              <a:ea typeface="Arial"/>
              <a:cs typeface="Arial"/>
              <a:sym typeface="Arial"/>
            </a:endParaRPr>
          </a:p>
          <a:p>
            <a:pPr marL="0" marR="0" lvl="0" indent="0" algn="l" rtl="0">
              <a:spcBef>
                <a:spcPts val="0"/>
              </a:spcBef>
              <a:spcAft>
                <a:spcPts val="0"/>
              </a:spcAft>
              <a:buNone/>
            </a:pPr>
            <a:r>
              <a:rPr lang="ja-JP" sz="1600" b="1">
                <a:solidFill>
                  <a:schemeClr val="accent1"/>
                </a:solidFill>
                <a:latin typeface="Arial"/>
                <a:ea typeface="Arial"/>
                <a:cs typeface="Arial"/>
                <a:sym typeface="Arial"/>
              </a:rPr>
              <a:t>データをダウンロードしてみよう</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100">
                <a:solidFill>
                  <a:srgbClr val="7F7F7F"/>
                </a:solidFill>
              </a:rPr>
              <a:t>１．</a:t>
            </a:r>
            <a:r>
              <a:rPr lang="ja-JP" sz="1100">
                <a:solidFill>
                  <a:srgbClr val="7F7F7F"/>
                </a:solidFill>
                <a:latin typeface="Arial"/>
                <a:ea typeface="Arial"/>
                <a:cs typeface="Arial"/>
                <a:sym typeface="Arial"/>
              </a:rPr>
              <a:t>給与計算用のデータ</a:t>
            </a:r>
            <a:endParaRPr sz="1100"/>
          </a:p>
          <a:p>
            <a:pPr marL="0" marR="0" lvl="0" indent="0" algn="l" rtl="0">
              <a:spcBef>
                <a:spcPts val="0"/>
              </a:spcBef>
              <a:spcAft>
                <a:spcPts val="0"/>
              </a:spcAft>
              <a:buNone/>
            </a:pPr>
            <a:r>
              <a:rPr lang="ja-JP" sz="1100">
                <a:solidFill>
                  <a:srgbClr val="7F7F7F"/>
                </a:solidFill>
              </a:rPr>
              <a:t>２．</a:t>
            </a:r>
            <a:r>
              <a:rPr lang="ja-JP" sz="1100">
                <a:solidFill>
                  <a:srgbClr val="7F7F7F"/>
                </a:solidFill>
                <a:latin typeface="Arial"/>
                <a:ea typeface="Arial"/>
                <a:cs typeface="Arial"/>
                <a:sym typeface="Arial"/>
              </a:rPr>
              <a:t>出勤簿用のデータ</a:t>
            </a:r>
            <a:endParaRPr sz="110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800">
              <a:solidFill>
                <a:srgbClr val="7F7F7F"/>
              </a:solidFill>
              <a:latin typeface="Arial"/>
              <a:ea typeface="Arial"/>
              <a:cs typeface="Arial"/>
              <a:sym typeface="Arial"/>
            </a:endParaRPr>
          </a:p>
        </p:txBody>
      </p:sp>
      <p:sp>
        <p:nvSpPr>
          <p:cNvPr id="120" name="Google Shape;120;p14"/>
          <p:cNvSpPr txBox="1"/>
          <p:nvPr/>
        </p:nvSpPr>
        <p:spPr>
          <a:xfrm>
            <a:off x="2269323" y="1097625"/>
            <a:ext cx="4141200" cy="7309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600" b="1">
                <a:solidFill>
                  <a:schemeClr val="accent1"/>
                </a:solidFill>
              </a:rPr>
              <a:t>　</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100">
                <a:solidFill>
                  <a:srgbClr val="7F7F7F"/>
                </a:solidFill>
              </a:rPr>
              <a:t>　･･･････････････････････････････････････</a:t>
            </a:r>
            <a:r>
              <a:rPr lang="ja-JP" sz="1100">
                <a:solidFill>
                  <a:srgbClr val="7F7F7F"/>
                </a:solidFill>
                <a:latin typeface="Arial"/>
                <a:ea typeface="Arial"/>
                <a:cs typeface="Arial"/>
                <a:sym typeface="Arial"/>
              </a:rPr>
              <a:t>	p.4</a:t>
            </a:r>
            <a:endParaRPr sz="1100"/>
          </a:p>
          <a:p>
            <a:pPr marL="0" marR="0" lvl="0" indent="0" algn="l" rtl="0">
              <a:spcBef>
                <a:spcPts val="0"/>
              </a:spcBef>
              <a:spcAft>
                <a:spcPts val="0"/>
              </a:spcAft>
              <a:buNone/>
            </a:pPr>
            <a:r>
              <a:rPr lang="ja-JP" sz="1100">
                <a:solidFill>
                  <a:srgbClr val="7F7F7F"/>
                </a:solidFill>
              </a:rPr>
              <a:t>　･･･････････････････････････････････････</a:t>
            </a:r>
            <a:r>
              <a:rPr lang="ja-JP" sz="1100">
                <a:solidFill>
                  <a:srgbClr val="7F7F7F"/>
                </a:solidFill>
                <a:latin typeface="Arial"/>
                <a:ea typeface="Arial"/>
                <a:cs typeface="Arial"/>
                <a:sym typeface="Arial"/>
              </a:rPr>
              <a:t>	p.6</a:t>
            </a:r>
            <a:endParaRPr sz="1100"/>
          </a:p>
          <a:p>
            <a:pPr marL="0" marR="0" lvl="0" indent="0" algn="l" rtl="0">
              <a:spcBef>
                <a:spcPts val="0"/>
              </a:spcBef>
              <a:spcAft>
                <a:spcPts val="0"/>
              </a:spcAft>
              <a:buNone/>
            </a:pPr>
            <a:r>
              <a:rPr lang="ja-JP" sz="1100">
                <a:solidFill>
                  <a:srgbClr val="7F7F7F"/>
                </a:solidFill>
              </a:rPr>
              <a:t>　･･･････････････････････････････････････</a:t>
            </a:r>
            <a:r>
              <a:rPr lang="ja-JP" sz="1100">
                <a:solidFill>
                  <a:srgbClr val="7F7F7F"/>
                </a:solidFill>
                <a:latin typeface="Arial"/>
                <a:ea typeface="Arial"/>
                <a:cs typeface="Arial"/>
                <a:sym typeface="Arial"/>
              </a:rPr>
              <a:t>	p.</a:t>
            </a:r>
            <a:r>
              <a:rPr lang="ja-JP" sz="1100">
                <a:solidFill>
                  <a:srgbClr val="7F7F7F"/>
                </a:solidFill>
              </a:rPr>
              <a:t>7</a:t>
            </a:r>
            <a:endParaRPr sz="1100"/>
          </a:p>
          <a:p>
            <a:pPr marL="0" marR="0" lvl="0" indent="0" algn="l" rtl="0">
              <a:spcBef>
                <a:spcPts val="0"/>
              </a:spcBef>
              <a:spcAft>
                <a:spcPts val="0"/>
              </a:spcAft>
              <a:buNone/>
            </a:pPr>
            <a:r>
              <a:rPr lang="ja-JP" sz="1100">
                <a:solidFill>
                  <a:srgbClr val="7F7F7F"/>
                </a:solidFill>
              </a:rPr>
              <a:t>　･･･････････････････････････････････････	p.8</a:t>
            </a:r>
            <a:endParaRPr sz="110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rPr>
              <a:t>　</a:t>
            </a:r>
            <a:r>
              <a:rPr lang="ja-JP" sz="1100">
                <a:solidFill>
                  <a:srgbClr val="7F7F7F"/>
                </a:solidFill>
              </a:rPr>
              <a:t>･･･････････････････････････････････････	p.11</a:t>
            </a:r>
            <a:endParaRPr sz="1100">
              <a:solidFill>
                <a:srgbClr val="7F7F7F"/>
              </a:solidFill>
            </a:endParaRPr>
          </a:p>
          <a:p>
            <a:pPr marL="0" lvl="0" indent="0" algn="l" rtl="0">
              <a:spcBef>
                <a:spcPts val="0"/>
              </a:spcBef>
              <a:spcAft>
                <a:spcPts val="0"/>
              </a:spcAft>
              <a:buClr>
                <a:schemeClr val="dk1"/>
              </a:buClr>
              <a:buFont typeface="Arial"/>
              <a:buNone/>
            </a:pPr>
            <a:endParaRPr sz="1050">
              <a:solidFill>
                <a:srgbClr val="7F7F7F"/>
              </a:solidFill>
            </a:endParaRPr>
          </a:p>
          <a:p>
            <a:pPr marL="0" marR="0" lvl="0" indent="0" algn="l" rtl="0">
              <a:spcBef>
                <a:spcPts val="0"/>
              </a:spcBef>
              <a:spcAft>
                <a:spcPts val="0"/>
              </a:spcAft>
              <a:buNone/>
            </a:pPr>
            <a:r>
              <a:rPr lang="ja-JP" sz="1600" b="1">
                <a:solidFill>
                  <a:schemeClr val="accent1"/>
                </a:solidFill>
              </a:rPr>
              <a:t>　</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100">
                <a:solidFill>
                  <a:srgbClr val="7F7F7F"/>
                </a:solidFill>
              </a:rPr>
              <a:t>　･･･････････････････････････････････････	</a:t>
            </a:r>
            <a:r>
              <a:rPr lang="ja-JP" sz="1100">
                <a:solidFill>
                  <a:srgbClr val="7F7F7F"/>
                </a:solidFill>
                <a:latin typeface="Arial"/>
                <a:ea typeface="Arial"/>
                <a:cs typeface="Arial"/>
                <a:sym typeface="Arial"/>
              </a:rPr>
              <a:t>p.1</a:t>
            </a:r>
            <a:r>
              <a:rPr lang="ja-JP" sz="1100">
                <a:solidFill>
                  <a:srgbClr val="7F7F7F"/>
                </a:solidFill>
              </a:rPr>
              <a:t>4</a:t>
            </a:r>
            <a:endParaRPr/>
          </a:p>
          <a:p>
            <a:pPr marL="0" marR="0" lvl="0" indent="0" algn="l" rtl="0">
              <a:spcBef>
                <a:spcPts val="0"/>
              </a:spcBef>
              <a:spcAft>
                <a:spcPts val="0"/>
              </a:spcAft>
              <a:buNone/>
            </a:pPr>
            <a:r>
              <a:rPr lang="ja-JP" sz="1100">
                <a:solidFill>
                  <a:srgbClr val="7F7F7F"/>
                </a:solidFill>
              </a:rPr>
              <a:t>　　　　　　･････････････････････････････	</a:t>
            </a:r>
            <a:r>
              <a:rPr lang="ja-JP" sz="1100">
                <a:solidFill>
                  <a:srgbClr val="7F7F7F"/>
                </a:solidFill>
                <a:latin typeface="Arial"/>
                <a:ea typeface="Arial"/>
                <a:cs typeface="Arial"/>
                <a:sym typeface="Arial"/>
              </a:rPr>
              <a:t>p.1</a:t>
            </a:r>
            <a:r>
              <a:rPr lang="ja-JP" sz="1100">
                <a:solidFill>
                  <a:srgbClr val="7F7F7F"/>
                </a:solidFill>
              </a:rPr>
              <a:t>9</a:t>
            </a:r>
            <a:endParaRPr/>
          </a:p>
          <a:p>
            <a:pPr marL="0" marR="0" lvl="0" indent="0" algn="l" rtl="0">
              <a:spcBef>
                <a:spcPts val="0"/>
              </a:spcBef>
              <a:spcAft>
                <a:spcPts val="0"/>
              </a:spcAft>
              <a:buNone/>
            </a:pPr>
            <a:r>
              <a:rPr lang="ja-JP" sz="1100">
                <a:solidFill>
                  <a:srgbClr val="7F7F7F"/>
                </a:solidFill>
              </a:rPr>
              <a:t>　･･･････････････････････････････････････</a:t>
            </a:r>
            <a:r>
              <a:rPr lang="ja-JP" sz="1100">
                <a:solidFill>
                  <a:srgbClr val="7F7F7F"/>
                </a:solidFill>
                <a:latin typeface="Arial"/>
                <a:ea typeface="Arial"/>
                <a:cs typeface="Arial"/>
                <a:sym typeface="Arial"/>
              </a:rPr>
              <a:t>	p.</a:t>
            </a:r>
            <a:r>
              <a:rPr lang="ja-JP" sz="1100">
                <a:solidFill>
                  <a:srgbClr val="7F7F7F"/>
                </a:solidFill>
              </a:rPr>
              <a:t>2</a:t>
            </a:r>
            <a:r>
              <a:rPr lang="ja-JP" sz="1100">
                <a:solidFill>
                  <a:srgbClr val="7F7F7F"/>
                </a:solidFill>
                <a:latin typeface="Arial"/>
                <a:ea typeface="Arial"/>
                <a:cs typeface="Arial"/>
                <a:sym typeface="Arial"/>
              </a:rPr>
              <a:t>1</a:t>
            </a:r>
            <a:endParaRPr/>
          </a:p>
          <a:p>
            <a:pPr marL="0" marR="0" lvl="0" indent="0" algn="l" rtl="0">
              <a:spcBef>
                <a:spcPts val="0"/>
              </a:spcBef>
              <a:spcAft>
                <a:spcPts val="0"/>
              </a:spcAft>
              <a:buNone/>
            </a:pPr>
            <a:r>
              <a:rPr lang="ja-JP" sz="1100">
                <a:solidFill>
                  <a:srgbClr val="7F7F7F"/>
                </a:solidFill>
              </a:rPr>
              <a:t>　･･･････････････････････････････････････</a:t>
            </a:r>
            <a:r>
              <a:rPr lang="ja-JP" sz="1100">
                <a:solidFill>
                  <a:srgbClr val="7F7F7F"/>
                </a:solidFill>
                <a:latin typeface="Arial"/>
                <a:ea typeface="Arial"/>
                <a:cs typeface="Arial"/>
                <a:sym typeface="Arial"/>
              </a:rPr>
              <a:t>	p.</a:t>
            </a:r>
            <a:r>
              <a:rPr lang="ja-JP" sz="1100">
                <a:solidFill>
                  <a:srgbClr val="7F7F7F"/>
                </a:solidFill>
              </a:rPr>
              <a:t>23</a:t>
            </a:r>
            <a:endParaRPr sz="1100">
              <a:solidFill>
                <a:srgbClr val="7F7F7F"/>
              </a:solidFill>
              <a:latin typeface="Arial"/>
              <a:ea typeface="Arial"/>
              <a:cs typeface="Arial"/>
              <a:sym typeface="Arial"/>
            </a:endParaRPr>
          </a:p>
          <a:p>
            <a:pPr marL="0" marR="0" lvl="0" indent="0" algn="l" rtl="0">
              <a:spcBef>
                <a:spcPts val="0"/>
              </a:spcBef>
              <a:spcAft>
                <a:spcPts val="0"/>
              </a:spcAft>
              <a:buNone/>
            </a:pPr>
            <a:endParaRPr sz="1100">
              <a:solidFill>
                <a:srgbClr val="7F7F7F"/>
              </a:solidFill>
              <a:latin typeface="Arial"/>
              <a:ea typeface="Arial"/>
              <a:cs typeface="Arial"/>
              <a:sym typeface="Arial"/>
            </a:endParaRPr>
          </a:p>
          <a:p>
            <a:pPr marL="0" marR="0" lvl="0" indent="0" algn="l" rtl="0">
              <a:spcBef>
                <a:spcPts val="0"/>
              </a:spcBef>
              <a:spcAft>
                <a:spcPts val="0"/>
              </a:spcAft>
              <a:buNone/>
            </a:pPr>
            <a:endParaRPr sz="1100">
              <a:solidFill>
                <a:srgbClr val="7F7F7F"/>
              </a:solidFill>
              <a:latin typeface="Arial"/>
              <a:ea typeface="Arial"/>
              <a:cs typeface="Arial"/>
              <a:sym typeface="Arial"/>
            </a:endParaRPr>
          </a:p>
          <a:p>
            <a:pPr marL="0" marR="0" lvl="0" indent="0" algn="l" rtl="0">
              <a:spcBef>
                <a:spcPts val="0"/>
              </a:spcBef>
              <a:spcAft>
                <a:spcPts val="0"/>
              </a:spcAft>
              <a:buNone/>
            </a:pPr>
            <a:r>
              <a:rPr lang="ja-JP" sz="1600" b="1">
                <a:solidFill>
                  <a:schemeClr val="accent1"/>
                </a:solidFill>
              </a:rPr>
              <a:t>　</a:t>
            </a:r>
            <a:r>
              <a:rPr lang="ja-JP" sz="1100">
                <a:solidFill>
                  <a:srgbClr val="7F7F7F"/>
                </a:solidFill>
              </a:rPr>
              <a:t>　･･･････････････････････････････････････</a:t>
            </a:r>
            <a:r>
              <a:rPr lang="ja-JP" sz="1100">
                <a:solidFill>
                  <a:srgbClr val="7F7F7F"/>
                </a:solidFill>
                <a:latin typeface="Arial"/>
                <a:ea typeface="Arial"/>
                <a:cs typeface="Arial"/>
                <a:sym typeface="Arial"/>
              </a:rPr>
              <a:t>	p.2</a:t>
            </a:r>
            <a:r>
              <a:rPr lang="ja-JP" sz="1100">
                <a:solidFill>
                  <a:srgbClr val="7F7F7F"/>
                </a:solidFill>
              </a:rPr>
              <a:t>6</a:t>
            </a:r>
            <a:endParaRPr sz="1100"/>
          </a:p>
          <a:p>
            <a:pPr marL="0" marR="0" lvl="0" indent="0" algn="l" rtl="0">
              <a:spcBef>
                <a:spcPts val="0"/>
              </a:spcBef>
              <a:spcAft>
                <a:spcPts val="0"/>
              </a:spcAft>
              <a:buNone/>
            </a:pPr>
            <a:r>
              <a:rPr lang="ja-JP" sz="1100">
                <a:solidFill>
                  <a:srgbClr val="7F7F7F"/>
                </a:solidFill>
              </a:rPr>
              <a:t>　･･･････････････････････････････････････</a:t>
            </a:r>
            <a:r>
              <a:rPr lang="ja-JP" sz="1100">
                <a:solidFill>
                  <a:srgbClr val="7F7F7F"/>
                </a:solidFill>
                <a:latin typeface="Arial"/>
                <a:ea typeface="Arial"/>
                <a:cs typeface="Arial"/>
                <a:sym typeface="Arial"/>
              </a:rPr>
              <a:t>	p.2</a:t>
            </a:r>
            <a:r>
              <a:rPr lang="ja-JP" sz="1100">
                <a:solidFill>
                  <a:srgbClr val="7F7F7F"/>
                </a:solidFill>
              </a:rPr>
              <a:t>9</a:t>
            </a:r>
            <a:endParaRPr sz="110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b="1">
              <a:solidFill>
                <a:srgbClr val="7F7F7F"/>
              </a:solidFill>
              <a:latin typeface="Arial"/>
              <a:ea typeface="Arial"/>
              <a:cs typeface="Arial"/>
              <a:sym typeface="Arial"/>
            </a:endParaRPr>
          </a:p>
          <a:p>
            <a:pPr marL="0" marR="0" lvl="0" indent="0" algn="l" rtl="0">
              <a:spcBef>
                <a:spcPts val="0"/>
              </a:spcBef>
              <a:spcAft>
                <a:spcPts val="0"/>
              </a:spcAft>
              <a:buNone/>
            </a:pPr>
            <a:r>
              <a:rPr lang="ja-JP" sz="1600" b="1">
                <a:solidFill>
                  <a:schemeClr val="accent1"/>
                </a:solidFill>
              </a:rPr>
              <a:t>　</a:t>
            </a:r>
            <a:r>
              <a:rPr lang="ja-JP" sz="1100">
                <a:solidFill>
                  <a:srgbClr val="7F7F7F"/>
                </a:solidFill>
              </a:rPr>
              <a:t>　･････････････････････････････････････</a:t>
            </a:r>
            <a:r>
              <a:rPr lang="ja-JP" sz="1100">
                <a:solidFill>
                  <a:srgbClr val="7F7F7F"/>
                </a:solidFill>
                <a:latin typeface="Arial"/>
                <a:ea typeface="Arial"/>
                <a:cs typeface="Arial"/>
                <a:sym typeface="Arial"/>
              </a:rPr>
              <a:t>	p.</a:t>
            </a:r>
            <a:r>
              <a:rPr lang="ja-JP" sz="1100">
                <a:solidFill>
                  <a:srgbClr val="7F7F7F"/>
                </a:solidFill>
              </a:rPr>
              <a:t>31</a:t>
            </a:r>
            <a:endParaRPr sz="1100"/>
          </a:p>
          <a:p>
            <a:pPr marL="0" marR="0" lvl="0" indent="0" algn="l" rtl="0">
              <a:spcBef>
                <a:spcPts val="0"/>
              </a:spcBef>
              <a:spcAft>
                <a:spcPts val="0"/>
              </a:spcAft>
              <a:buNone/>
            </a:pPr>
            <a:r>
              <a:rPr lang="ja-JP" sz="1100">
                <a:solidFill>
                  <a:srgbClr val="7F7F7F"/>
                </a:solidFill>
              </a:rPr>
              <a:t>　･･･････････････････････････････････････</a:t>
            </a:r>
            <a:r>
              <a:rPr lang="ja-JP" sz="1100">
                <a:solidFill>
                  <a:srgbClr val="7F7F7F"/>
                </a:solidFill>
                <a:latin typeface="Arial"/>
                <a:ea typeface="Arial"/>
                <a:cs typeface="Arial"/>
                <a:sym typeface="Arial"/>
              </a:rPr>
              <a:t>	p.</a:t>
            </a:r>
            <a:r>
              <a:rPr lang="ja-JP" sz="1100">
                <a:solidFill>
                  <a:srgbClr val="7F7F7F"/>
                </a:solidFill>
              </a:rPr>
              <a:t>35</a:t>
            </a:r>
            <a:endParaRPr sz="1100"/>
          </a:p>
          <a:p>
            <a:pPr marL="0" marR="0" lvl="0" indent="0" algn="l" rtl="0">
              <a:spcBef>
                <a:spcPts val="0"/>
              </a:spcBef>
              <a:spcAft>
                <a:spcPts val="0"/>
              </a:spcAft>
              <a:buNone/>
            </a:pPr>
            <a:r>
              <a:rPr lang="ja-JP" sz="1100">
                <a:solidFill>
                  <a:srgbClr val="7F7F7F"/>
                </a:solidFill>
              </a:rPr>
              <a:t>　･･･････････････････････････････････････	p.36</a:t>
            </a:r>
            <a:endParaRPr sz="1050">
              <a:solidFill>
                <a:srgbClr val="7F7F7F"/>
              </a:solidFill>
            </a:endParaRPr>
          </a:p>
          <a:p>
            <a:pPr marL="0" marR="0" lvl="0" indent="0" algn="l" rtl="0">
              <a:spcBef>
                <a:spcPts val="0"/>
              </a:spcBef>
              <a:spcAft>
                <a:spcPts val="0"/>
              </a:spcAft>
              <a:buNone/>
            </a:pPr>
            <a:r>
              <a:rPr lang="ja-JP" sz="1600" b="1">
                <a:solidFill>
                  <a:schemeClr val="accent1"/>
                </a:solidFill>
              </a:rPr>
              <a:t>　</a:t>
            </a:r>
            <a:endParaRPr sz="1100" b="1">
              <a:solidFill>
                <a:schemeClr val="accent1"/>
              </a:solidFill>
            </a:endParaRPr>
          </a:p>
          <a:p>
            <a:pPr marL="0" marR="0" lvl="0" indent="0" algn="l" rtl="0">
              <a:spcBef>
                <a:spcPts val="0"/>
              </a:spcBef>
              <a:spcAft>
                <a:spcPts val="0"/>
              </a:spcAft>
              <a:buNone/>
            </a:pPr>
            <a:endParaRPr sz="1100" b="1">
              <a:solidFill>
                <a:schemeClr val="accent1"/>
              </a:solidFill>
            </a:endParaRPr>
          </a:p>
          <a:p>
            <a:pPr marL="0" marR="0" lvl="0" indent="0" algn="l" rtl="0">
              <a:spcBef>
                <a:spcPts val="0"/>
              </a:spcBef>
              <a:spcAft>
                <a:spcPts val="0"/>
              </a:spcAft>
              <a:buNone/>
            </a:pPr>
            <a:r>
              <a:rPr lang="ja-JP" sz="1100">
                <a:solidFill>
                  <a:srgbClr val="7F7F7F"/>
                </a:solidFill>
              </a:rPr>
              <a:t>　･･･････････････････････････････････････</a:t>
            </a:r>
            <a:r>
              <a:rPr lang="ja-JP" sz="1100">
                <a:solidFill>
                  <a:srgbClr val="7F7F7F"/>
                </a:solidFill>
                <a:latin typeface="Arial"/>
                <a:ea typeface="Arial"/>
                <a:cs typeface="Arial"/>
                <a:sym typeface="Arial"/>
              </a:rPr>
              <a:t>	p.3</a:t>
            </a:r>
            <a:r>
              <a:rPr lang="ja-JP" sz="1100">
                <a:solidFill>
                  <a:srgbClr val="7F7F7F"/>
                </a:solidFill>
              </a:rPr>
              <a:t>8</a:t>
            </a:r>
            <a:endParaRPr sz="1100"/>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600" b="1">
                <a:solidFill>
                  <a:schemeClr val="accent1"/>
                </a:solidFill>
              </a:rPr>
              <a:t>　</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100">
                <a:solidFill>
                  <a:srgbClr val="7F7F7F"/>
                </a:solidFill>
              </a:rPr>
              <a:t>　･･･････････････････････････････････････</a:t>
            </a:r>
            <a:r>
              <a:rPr lang="ja-JP" sz="1100">
                <a:solidFill>
                  <a:srgbClr val="7F7F7F"/>
                </a:solidFill>
                <a:latin typeface="Arial"/>
                <a:ea typeface="Arial"/>
                <a:cs typeface="Arial"/>
                <a:sym typeface="Arial"/>
              </a:rPr>
              <a:t>	p.</a:t>
            </a:r>
            <a:r>
              <a:rPr lang="ja-JP" sz="1100">
                <a:solidFill>
                  <a:srgbClr val="7F7F7F"/>
                </a:solidFill>
              </a:rPr>
              <a:t>41</a:t>
            </a:r>
            <a:endParaRPr sz="1100">
              <a:solidFill>
                <a:srgbClr val="7F7F7F"/>
              </a:solidFill>
              <a:latin typeface="Arial"/>
              <a:ea typeface="Arial"/>
              <a:cs typeface="Arial"/>
              <a:sym typeface="Arial"/>
            </a:endParaRPr>
          </a:p>
          <a:p>
            <a:pPr marL="0" marR="0" lvl="0" indent="0" algn="l" rtl="0">
              <a:spcBef>
                <a:spcPts val="0"/>
              </a:spcBef>
              <a:spcAft>
                <a:spcPts val="0"/>
              </a:spcAft>
              <a:buNone/>
            </a:pPr>
            <a:r>
              <a:rPr lang="ja-JP" sz="1100">
                <a:solidFill>
                  <a:srgbClr val="7F7F7F"/>
                </a:solidFill>
              </a:rPr>
              <a:t>　･･･････････････････････････････････････</a:t>
            </a:r>
            <a:r>
              <a:rPr lang="ja-JP" sz="1100">
                <a:solidFill>
                  <a:srgbClr val="7F7F7F"/>
                </a:solidFill>
                <a:latin typeface="Arial"/>
                <a:ea typeface="Arial"/>
                <a:cs typeface="Arial"/>
                <a:sym typeface="Arial"/>
              </a:rPr>
              <a:t>	p.</a:t>
            </a:r>
            <a:r>
              <a:rPr lang="ja-JP" sz="1100">
                <a:solidFill>
                  <a:srgbClr val="7F7F7F"/>
                </a:solidFill>
              </a:rPr>
              <a:t>42</a:t>
            </a:r>
            <a:endParaRPr sz="1100"/>
          </a:p>
          <a:p>
            <a:pPr marL="0" marR="0" lvl="0" indent="0" algn="l" rtl="0">
              <a:spcBef>
                <a:spcPts val="0"/>
              </a:spcBef>
              <a:spcAft>
                <a:spcPts val="0"/>
              </a:spcAft>
              <a:buNone/>
            </a:pPr>
            <a:endParaRPr sz="1050" b="1">
              <a:solidFill>
                <a:srgbClr val="7F7F7F"/>
              </a:solidFill>
              <a:latin typeface="Arial"/>
              <a:ea typeface="Arial"/>
              <a:cs typeface="Arial"/>
              <a:sym typeface="Arial"/>
            </a:endParaRPr>
          </a:p>
          <a:p>
            <a:pPr marL="0" marR="0" lvl="0" indent="0" algn="l" rtl="0">
              <a:spcBef>
                <a:spcPts val="0"/>
              </a:spcBef>
              <a:spcAft>
                <a:spcPts val="0"/>
              </a:spcAft>
              <a:buNone/>
            </a:pPr>
            <a:endParaRPr sz="1050" b="1">
              <a:solidFill>
                <a:srgbClr val="7F7F7F"/>
              </a:solidFill>
              <a:latin typeface="Arial"/>
              <a:ea typeface="Arial"/>
              <a:cs typeface="Arial"/>
              <a:sym typeface="Arial"/>
            </a:endParaRPr>
          </a:p>
          <a:p>
            <a:pPr marL="0" marR="0" lvl="0" indent="0" algn="l" rtl="0">
              <a:spcBef>
                <a:spcPts val="0"/>
              </a:spcBef>
              <a:spcAft>
                <a:spcPts val="0"/>
              </a:spcAft>
              <a:buNone/>
            </a:pPr>
            <a:r>
              <a:rPr lang="ja-JP" sz="1600" b="1">
                <a:solidFill>
                  <a:schemeClr val="accent1"/>
                </a:solidFill>
              </a:rPr>
              <a:t>　</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100">
                <a:solidFill>
                  <a:srgbClr val="7F7F7F"/>
                </a:solidFill>
              </a:rPr>
              <a:t>　･･･････････････････････････････････････</a:t>
            </a:r>
            <a:r>
              <a:rPr lang="ja-JP" sz="1100">
                <a:solidFill>
                  <a:srgbClr val="7F7F7F"/>
                </a:solidFill>
                <a:latin typeface="Arial"/>
                <a:ea typeface="Arial"/>
                <a:cs typeface="Arial"/>
                <a:sym typeface="Arial"/>
              </a:rPr>
              <a:t>	p.4</a:t>
            </a:r>
            <a:r>
              <a:rPr lang="ja-JP" sz="1100">
                <a:solidFill>
                  <a:srgbClr val="7F7F7F"/>
                </a:solidFill>
              </a:rPr>
              <a:t>4</a:t>
            </a:r>
            <a:endParaRPr sz="1100"/>
          </a:p>
          <a:p>
            <a:pPr marL="0" marR="0" lvl="0" indent="0" algn="l" rtl="0">
              <a:spcBef>
                <a:spcPts val="0"/>
              </a:spcBef>
              <a:spcAft>
                <a:spcPts val="0"/>
              </a:spcAft>
              <a:buNone/>
            </a:pPr>
            <a:r>
              <a:rPr lang="ja-JP" sz="1100">
                <a:solidFill>
                  <a:srgbClr val="7F7F7F"/>
                </a:solidFill>
              </a:rPr>
              <a:t>　･･･････････････････････････････････････</a:t>
            </a:r>
            <a:r>
              <a:rPr lang="ja-JP" sz="1100">
                <a:solidFill>
                  <a:srgbClr val="7F7F7F"/>
                </a:solidFill>
                <a:latin typeface="Arial"/>
                <a:ea typeface="Arial"/>
                <a:cs typeface="Arial"/>
                <a:sym typeface="Arial"/>
              </a:rPr>
              <a:t>	p.4</a:t>
            </a:r>
            <a:r>
              <a:rPr lang="ja-JP" sz="1100">
                <a:solidFill>
                  <a:srgbClr val="7F7F7F"/>
                </a:solidFill>
              </a:rPr>
              <a:t>8</a:t>
            </a:r>
            <a:endParaRPr sz="110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800">
              <a:solidFill>
                <a:srgbClr val="7F7F7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2"/>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solidFill>
                  <a:srgbClr val="7F7F7F"/>
                </a:solidFill>
                <a:latin typeface="Arial"/>
                <a:ea typeface="Arial"/>
                <a:cs typeface="Arial"/>
                <a:sym typeface="Arial"/>
              </a:rPr>
              <a:t>２.　打刻時間の</a:t>
            </a:r>
            <a:r>
              <a:rPr lang="ja-JP" sz="1800" b="1">
                <a:solidFill>
                  <a:srgbClr val="7F7F7F"/>
                </a:solidFill>
                <a:latin typeface="Arial"/>
                <a:ea typeface="Arial"/>
                <a:cs typeface="Arial"/>
                <a:sym typeface="Arial"/>
              </a:rPr>
              <a:t>切り</a:t>
            </a:r>
            <a:r>
              <a:rPr lang="ja-JP" sz="1800" b="1" i="0" u="none" strike="noStrike" cap="none">
                <a:solidFill>
                  <a:srgbClr val="7F7F7F"/>
                </a:solidFill>
                <a:latin typeface="Arial"/>
                <a:ea typeface="Arial"/>
                <a:cs typeface="Arial"/>
                <a:sym typeface="Arial"/>
              </a:rPr>
              <a:t>上げ、切り捨ての設定</a:t>
            </a:r>
            <a:endParaRPr sz="1800" b="1" i="0" u="none" strike="noStrike" cap="none">
              <a:solidFill>
                <a:srgbClr val="7F7F7F"/>
              </a:solidFill>
              <a:latin typeface="Arial"/>
              <a:ea typeface="Arial"/>
              <a:cs typeface="Arial"/>
              <a:sym typeface="Arial"/>
            </a:endParaRPr>
          </a:p>
        </p:txBody>
      </p:sp>
      <p:sp>
        <p:nvSpPr>
          <p:cNvPr id="434" name="Google Shape;434;p32"/>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20</a:t>
            </a:fld>
            <a:endParaRPr sz="900">
              <a:solidFill>
                <a:srgbClr val="D0CECE"/>
              </a:solidFill>
              <a:latin typeface="Calibri"/>
              <a:ea typeface="Calibri"/>
              <a:cs typeface="Calibri"/>
              <a:sym typeface="Calibri"/>
            </a:endParaRPr>
          </a:p>
        </p:txBody>
      </p:sp>
      <p:cxnSp>
        <p:nvCxnSpPr>
          <p:cNvPr id="435" name="Google Shape;435;p32"/>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sp>
        <p:nvSpPr>
          <p:cNvPr id="436" name="Google Shape;436;p32"/>
          <p:cNvSpPr txBox="1"/>
          <p:nvPr/>
        </p:nvSpPr>
        <p:spPr>
          <a:xfrm>
            <a:off x="276445" y="1293823"/>
            <a:ext cx="62412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打刻まるめ設定で設定できる項目の詳細です。</a:t>
            </a:r>
            <a:endParaRPr sz="1050">
              <a:solidFill>
                <a:srgbClr val="7F7F7F"/>
              </a:solidFill>
              <a:latin typeface="Arial"/>
              <a:ea typeface="Arial"/>
              <a:cs typeface="Arial"/>
              <a:sym typeface="Arial"/>
            </a:endParaRPr>
          </a:p>
        </p:txBody>
      </p:sp>
      <p:grpSp>
        <p:nvGrpSpPr>
          <p:cNvPr id="437" name="Google Shape;437;p32"/>
          <p:cNvGrpSpPr/>
          <p:nvPr/>
        </p:nvGrpSpPr>
        <p:grpSpPr>
          <a:xfrm>
            <a:off x="0" y="348541"/>
            <a:ext cx="6858000" cy="57859"/>
            <a:chOff x="276446" y="1127056"/>
            <a:chExt cx="6241312" cy="45084"/>
          </a:xfrm>
        </p:grpSpPr>
        <p:cxnSp>
          <p:nvCxnSpPr>
            <p:cNvPr id="438" name="Google Shape;438;p32"/>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439" name="Google Shape;439;p32"/>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440" name="Google Shape;440;p32"/>
          <p:cNvGraphicFramePr/>
          <p:nvPr/>
        </p:nvGraphicFramePr>
        <p:xfrm>
          <a:off x="445543" y="2011484"/>
          <a:ext cx="5966900" cy="3270825"/>
        </p:xfrm>
        <a:graphic>
          <a:graphicData uri="http://schemas.openxmlformats.org/drawingml/2006/table">
            <a:tbl>
              <a:tblPr>
                <a:noFill/>
                <a:tableStyleId>{E24E9AD8-4124-4E74-8C64-07CE461941A3}</a:tableStyleId>
              </a:tblPr>
              <a:tblGrid>
                <a:gridCol w="5966900">
                  <a:extLst>
                    <a:ext uri="{9D8B030D-6E8A-4147-A177-3AD203B41FA5}">
                      <a16:colId xmlns:a16="http://schemas.microsoft.com/office/drawing/2014/main" val="20000"/>
                    </a:ext>
                  </a:extLst>
                </a:gridCol>
              </a:tblGrid>
              <a:tr h="1056425">
                <a:tc>
                  <a:txBody>
                    <a:bodyPr/>
                    <a:lstStyle/>
                    <a:p>
                      <a:pPr marL="0" marR="0" lvl="0" indent="0" algn="l" rtl="0">
                        <a:spcBef>
                          <a:spcPts val="0"/>
                        </a:spcBef>
                        <a:spcAft>
                          <a:spcPts val="0"/>
                        </a:spcAft>
                        <a:buNone/>
                      </a:pPr>
                      <a:r>
                        <a:rPr lang="ja-JP" sz="1050">
                          <a:solidFill>
                            <a:srgbClr val="7F7F7F"/>
                          </a:solidFill>
                        </a:rPr>
                        <a:t>■出勤時刻のまるめ単位</a:t>
                      </a:r>
                      <a:endParaRPr sz="1050">
                        <a:solidFill>
                          <a:srgbClr val="7F7F7F"/>
                        </a:solidFill>
                      </a:endParaRPr>
                    </a:p>
                    <a:p>
                      <a:pPr marL="0" marR="0" lvl="0" indent="0" algn="l" rtl="0">
                        <a:spcBef>
                          <a:spcPts val="0"/>
                        </a:spcBef>
                        <a:spcAft>
                          <a:spcPts val="0"/>
                        </a:spcAft>
                        <a:buNone/>
                      </a:pPr>
                      <a:r>
                        <a:rPr lang="ja-JP" sz="1050">
                          <a:solidFill>
                            <a:srgbClr val="7F7F7F"/>
                          </a:solidFill>
                        </a:rPr>
                        <a:t>出勤の打刻を設定した単位でまるめます。</a:t>
                      </a:r>
                      <a:endParaRPr sz="1050">
                        <a:solidFill>
                          <a:srgbClr val="7F7F7F"/>
                        </a:solidFill>
                      </a:endParaRPr>
                    </a:p>
                    <a:p>
                      <a:pPr marL="0" marR="0" lvl="0" indent="0" algn="l" rtl="0">
                        <a:spcBef>
                          <a:spcPts val="0"/>
                        </a:spcBef>
                        <a:spcAft>
                          <a:spcPts val="0"/>
                        </a:spcAft>
                        <a:buNone/>
                      </a:pPr>
                      <a:endParaRPr sz="1050">
                        <a:solidFill>
                          <a:srgbClr val="7F7F7F"/>
                        </a:solidFill>
                      </a:endParaRPr>
                    </a:p>
                    <a:p>
                      <a:pPr marL="0" marR="0" lvl="0" indent="0" algn="l" rtl="0">
                        <a:spcBef>
                          <a:spcPts val="0"/>
                        </a:spcBef>
                        <a:spcAft>
                          <a:spcPts val="0"/>
                        </a:spcAft>
                        <a:buNone/>
                      </a:pPr>
                      <a:r>
                        <a:rPr lang="ja-JP" sz="1050">
                          <a:solidFill>
                            <a:srgbClr val="7F7F7F"/>
                          </a:solidFill>
                        </a:rPr>
                        <a:t>例：１５分単位で設定の場合</a:t>
                      </a:r>
                      <a:endParaRPr sz="1050">
                        <a:solidFill>
                          <a:srgbClr val="7F7F7F"/>
                        </a:solidFill>
                      </a:endParaRPr>
                    </a:p>
                    <a:p>
                      <a:pPr marL="0" marR="0" lvl="0" indent="0" algn="l" rtl="0">
                        <a:spcBef>
                          <a:spcPts val="0"/>
                        </a:spcBef>
                        <a:spcAft>
                          <a:spcPts val="0"/>
                        </a:spcAft>
                        <a:buNone/>
                      </a:pPr>
                      <a:r>
                        <a:rPr lang="ja-JP" sz="1050">
                          <a:solidFill>
                            <a:srgbClr val="7F7F7F"/>
                          </a:solidFill>
                        </a:rPr>
                        <a:t>　　　出勤の打刻を</a:t>
                      </a:r>
                      <a:r>
                        <a:rPr lang="ja-JP" sz="1050" u="sng">
                          <a:solidFill>
                            <a:srgbClr val="7F7F7F"/>
                          </a:solidFill>
                        </a:rPr>
                        <a:t>　８時４６分　</a:t>
                      </a:r>
                      <a:r>
                        <a:rPr lang="ja-JP" sz="1050">
                          <a:solidFill>
                            <a:srgbClr val="7F7F7F"/>
                          </a:solidFill>
                        </a:rPr>
                        <a:t>で打刻　　→　　出勤時刻は</a:t>
                      </a:r>
                      <a:r>
                        <a:rPr lang="ja-JP" sz="1050" u="sng">
                          <a:solidFill>
                            <a:srgbClr val="7F7F7F"/>
                          </a:solidFill>
                        </a:rPr>
                        <a:t>　９時００分　</a:t>
                      </a:r>
                      <a:r>
                        <a:rPr lang="ja-JP" sz="1050">
                          <a:solidFill>
                            <a:srgbClr val="7F7F7F"/>
                          </a:solidFill>
                        </a:rPr>
                        <a:t>で反映される</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1090675">
                <a:tc>
                  <a:txBody>
                    <a:bodyPr/>
                    <a:lstStyle/>
                    <a:p>
                      <a:pPr marL="0" marR="0" lvl="0" indent="0" algn="l" rtl="0">
                        <a:spcBef>
                          <a:spcPts val="0"/>
                        </a:spcBef>
                        <a:spcAft>
                          <a:spcPts val="0"/>
                        </a:spcAft>
                        <a:buNone/>
                      </a:pPr>
                      <a:r>
                        <a:rPr lang="ja-JP" sz="1050">
                          <a:solidFill>
                            <a:srgbClr val="7F7F7F"/>
                          </a:solidFill>
                        </a:rPr>
                        <a:t>■退勤時刻のまるめ単位</a:t>
                      </a:r>
                      <a:endParaRPr sz="1050">
                        <a:solidFill>
                          <a:srgbClr val="7F7F7F"/>
                        </a:solidFill>
                      </a:endParaRPr>
                    </a:p>
                    <a:p>
                      <a:pPr marL="0" marR="0" lvl="0" indent="0" algn="l" rtl="0">
                        <a:spcBef>
                          <a:spcPts val="0"/>
                        </a:spcBef>
                        <a:spcAft>
                          <a:spcPts val="0"/>
                        </a:spcAft>
                        <a:buNone/>
                      </a:pPr>
                      <a:r>
                        <a:rPr lang="ja-JP" sz="1050">
                          <a:solidFill>
                            <a:srgbClr val="7F7F7F"/>
                          </a:solidFill>
                        </a:rPr>
                        <a:t>退勤の打刻を設定した単位でまるめます。</a:t>
                      </a:r>
                      <a:endParaRPr sz="1050">
                        <a:solidFill>
                          <a:srgbClr val="7F7F7F"/>
                        </a:solidFill>
                      </a:endParaRPr>
                    </a:p>
                    <a:p>
                      <a:pPr marL="0" marR="0" lvl="0" indent="0" algn="l" rtl="0">
                        <a:spcBef>
                          <a:spcPts val="0"/>
                        </a:spcBef>
                        <a:spcAft>
                          <a:spcPts val="0"/>
                        </a:spcAft>
                        <a:buNone/>
                      </a:pPr>
                      <a:endParaRPr sz="1050">
                        <a:solidFill>
                          <a:srgbClr val="7F7F7F"/>
                        </a:solidFill>
                      </a:endParaRPr>
                    </a:p>
                    <a:p>
                      <a:pPr marL="0" marR="0" lvl="0" indent="0" algn="l" rtl="0">
                        <a:spcBef>
                          <a:spcPts val="0"/>
                        </a:spcBef>
                        <a:spcAft>
                          <a:spcPts val="0"/>
                        </a:spcAft>
                        <a:buNone/>
                      </a:pPr>
                      <a:r>
                        <a:rPr lang="ja-JP" sz="1050">
                          <a:solidFill>
                            <a:srgbClr val="7F7F7F"/>
                          </a:solidFill>
                        </a:rPr>
                        <a:t>例：１５分単位で設定の場合</a:t>
                      </a:r>
                      <a:endParaRPr sz="1050">
                        <a:solidFill>
                          <a:srgbClr val="7F7F7F"/>
                        </a:solidFill>
                      </a:endParaRPr>
                    </a:p>
                    <a:p>
                      <a:pPr marL="0" marR="0" lvl="0" indent="0" algn="l" rtl="0">
                        <a:spcBef>
                          <a:spcPts val="0"/>
                        </a:spcBef>
                        <a:spcAft>
                          <a:spcPts val="0"/>
                        </a:spcAft>
                        <a:buNone/>
                      </a:pPr>
                      <a:r>
                        <a:rPr lang="ja-JP" sz="1050">
                          <a:solidFill>
                            <a:srgbClr val="7F7F7F"/>
                          </a:solidFill>
                        </a:rPr>
                        <a:t>　　　退勤の打刻を</a:t>
                      </a:r>
                      <a:r>
                        <a:rPr lang="ja-JP" sz="1050" u="sng">
                          <a:solidFill>
                            <a:srgbClr val="7F7F7F"/>
                          </a:solidFill>
                        </a:rPr>
                        <a:t>　１７時１３分　</a:t>
                      </a:r>
                      <a:r>
                        <a:rPr lang="ja-JP" sz="1050">
                          <a:solidFill>
                            <a:srgbClr val="7F7F7F"/>
                          </a:solidFill>
                        </a:rPr>
                        <a:t>で打刻　　→　　出勤時刻は</a:t>
                      </a:r>
                      <a:r>
                        <a:rPr lang="ja-JP" sz="1050" u="sng">
                          <a:solidFill>
                            <a:srgbClr val="7F7F7F"/>
                          </a:solidFill>
                        </a:rPr>
                        <a:t>　１７時００分　</a:t>
                      </a:r>
                      <a:r>
                        <a:rPr lang="ja-JP" sz="1050">
                          <a:solidFill>
                            <a:srgbClr val="7F7F7F"/>
                          </a:solidFill>
                        </a:rPr>
                        <a:t>で反映される</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1123725">
                <a:tc>
                  <a:txBody>
                    <a:bodyPr/>
                    <a:lstStyle/>
                    <a:p>
                      <a:pPr marL="0" marR="0" lvl="0" indent="0" algn="l" rtl="0">
                        <a:spcBef>
                          <a:spcPts val="0"/>
                        </a:spcBef>
                        <a:spcAft>
                          <a:spcPts val="0"/>
                        </a:spcAft>
                        <a:buNone/>
                      </a:pPr>
                      <a:r>
                        <a:rPr lang="ja-JP" sz="1050">
                          <a:solidFill>
                            <a:srgbClr val="7F7F7F"/>
                          </a:solidFill>
                        </a:rPr>
                        <a:t>■合計勤務時間のまるめ</a:t>
                      </a:r>
                      <a:endParaRPr sz="1050">
                        <a:solidFill>
                          <a:srgbClr val="7F7F7F"/>
                        </a:solidFill>
                      </a:endParaRPr>
                    </a:p>
                    <a:p>
                      <a:pPr marL="0" marR="0" lvl="0" indent="0" algn="l" rtl="0">
                        <a:spcBef>
                          <a:spcPts val="0"/>
                        </a:spcBef>
                        <a:spcAft>
                          <a:spcPts val="0"/>
                        </a:spcAft>
                        <a:buNone/>
                      </a:pPr>
                      <a:r>
                        <a:rPr lang="ja-JP" sz="1050">
                          <a:solidFill>
                            <a:srgbClr val="7F7F7F"/>
                          </a:solidFill>
                        </a:rPr>
                        <a:t>１日の実労働時間を設定した単位でまるめます。</a:t>
                      </a:r>
                      <a:endParaRPr sz="1050">
                        <a:solidFill>
                          <a:srgbClr val="7F7F7F"/>
                        </a:solidFill>
                      </a:endParaRPr>
                    </a:p>
                    <a:p>
                      <a:pPr marL="0" marR="0" lvl="0" indent="0" algn="l" rtl="0">
                        <a:spcBef>
                          <a:spcPts val="0"/>
                        </a:spcBef>
                        <a:spcAft>
                          <a:spcPts val="0"/>
                        </a:spcAft>
                        <a:buNone/>
                      </a:pPr>
                      <a:endParaRPr sz="1050">
                        <a:solidFill>
                          <a:srgbClr val="7F7F7F"/>
                        </a:solidFill>
                      </a:endParaRPr>
                    </a:p>
                    <a:p>
                      <a:pPr marL="0" marR="0" lvl="0" indent="0" algn="l" rtl="0">
                        <a:spcBef>
                          <a:spcPts val="0"/>
                        </a:spcBef>
                        <a:spcAft>
                          <a:spcPts val="0"/>
                        </a:spcAft>
                        <a:buNone/>
                      </a:pPr>
                      <a:r>
                        <a:rPr lang="ja-JP" sz="1050">
                          <a:solidFill>
                            <a:srgbClr val="7F7F7F"/>
                          </a:solidFill>
                        </a:rPr>
                        <a:t>例：１５分単位で設定の場合</a:t>
                      </a:r>
                      <a:endParaRPr sz="1050">
                        <a:solidFill>
                          <a:srgbClr val="7F7F7F"/>
                        </a:solidFill>
                      </a:endParaRPr>
                    </a:p>
                    <a:p>
                      <a:pPr marL="0" marR="0" lvl="0" indent="0" algn="l" rtl="0">
                        <a:spcBef>
                          <a:spcPts val="0"/>
                        </a:spcBef>
                        <a:spcAft>
                          <a:spcPts val="0"/>
                        </a:spcAft>
                        <a:buNone/>
                      </a:pPr>
                      <a:r>
                        <a:rPr lang="ja-JP" sz="1050">
                          <a:solidFill>
                            <a:srgbClr val="7F7F7F"/>
                          </a:solidFill>
                        </a:rPr>
                        <a:t>　　　１日の実労働時間が</a:t>
                      </a:r>
                      <a:r>
                        <a:rPr lang="ja-JP" sz="1050" u="sng">
                          <a:solidFill>
                            <a:srgbClr val="7F7F7F"/>
                          </a:solidFill>
                        </a:rPr>
                        <a:t>　８時間１２分　</a:t>
                      </a:r>
                      <a:r>
                        <a:rPr lang="ja-JP" sz="1050">
                          <a:solidFill>
                            <a:srgbClr val="7F7F7F"/>
                          </a:solidFill>
                        </a:rPr>
                        <a:t>　　→　　実労働時間</a:t>
                      </a:r>
                      <a:r>
                        <a:rPr lang="ja-JP" sz="1050" u="sng">
                          <a:solidFill>
                            <a:srgbClr val="7F7F7F"/>
                          </a:solidFill>
                        </a:rPr>
                        <a:t>　８時間００分　</a:t>
                      </a:r>
                      <a:r>
                        <a:rPr lang="ja-JP" sz="1050">
                          <a:solidFill>
                            <a:srgbClr val="7F7F7F"/>
                          </a:solidFill>
                        </a:rPr>
                        <a:t>で反映される</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441" name="Google Shape;441;p32"/>
          <p:cNvGraphicFramePr/>
          <p:nvPr/>
        </p:nvGraphicFramePr>
        <p:xfrm>
          <a:off x="445542" y="5770783"/>
          <a:ext cx="5966900" cy="2664300"/>
        </p:xfrm>
        <a:graphic>
          <a:graphicData uri="http://schemas.openxmlformats.org/drawingml/2006/table">
            <a:tbl>
              <a:tblPr>
                <a:noFill/>
                <a:tableStyleId>{E24E9AD8-4124-4E74-8C64-07CE461941A3}</a:tableStyleId>
              </a:tblPr>
              <a:tblGrid>
                <a:gridCol w="5966900">
                  <a:extLst>
                    <a:ext uri="{9D8B030D-6E8A-4147-A177-3AD203B41FA5}">
                      <a16:colId xmlns:a16="http://schemas.microsoft.com/office/drawing/2014/main" val="20000"/>
                    </a:ext>
                  </a:extLst>
                </a:gridCol>
              </a:tblGrid>
              <a:tr h="1308975">
                <a:tc>
                  <a:txBody>
                    <a:bodyPr/>
                    <a:lstStyle/>
                    <a:p>
                      <a:pPr marL="0" marR="0" lvl="0" indent="0" algn="l" rtl="0">
                        <a:spcBef>
                          <a:spcPts val="0"/>
                        </a:spcBef>
                        <a:spcAft>
                          <a:spcPts val="0"/>
                        </a:spcAft>
                        <a:buNone/>
                      </a:pPr>
                      <a:r>
                        <a:rPr lang="ja-JP" sz="1050">
                          <a:solidFill>
                            <a:srgbClr val="7F7F7F"/>
                          </a:solidFill>
                        </a:rPr>
                        <a:t>■出勤時刻をシフト開始時刻にまるめる</a:t>
                      </a:r>
                      <a:endParaRPr sz="1050">
                        <a:solidFill>
                          <a:srgbClr val="7F7F7F"/>
                        </a:solidFill>
                      </a:endParaRPr>
                    </a:p>
                    <a:p>
                      <a:pPr marL="0" marR="0" lvl="0" indent="0" algn="l" rtl="0">
                        <a:spcBef>
                          <a:spcPts val="0"/>
                        </a:spcBef>
                        <a:spcAft>
                          <a:spcPts val="0"/>
                        </a:spcAft>
                        <a:buNone/>
                      </a:pPr>
                      <a:r>
                        <a:rPr lang="ja-JP" sz="1050">
                          <a:solidFill>
                            <a:srgbClr val="7F7F7F"/>
                          </a:solidFill>
                        </a:rPr>
                        <a:t>シフト開始時刻よりも前に打刻をしても、シフト開始時刻にまるめて反映させることができます。</a:t>
                      </a:r>
                      <a:endParaRPr sz="1050">
                        <a:solidFill>
                          <a:srgbClr val="7F7F7F"/>
                        </a:solidFill>
                      </a:endParaRPr>
                    </a:p>
                    <a:p>
                      <a:pPr marL="0" marR="0" lvl="0" indent="0" algn="l" rtl="0">
                        <a:spcBef>
                          <a:spcPts val="0"/>
                        </a:spcBef>
                        <a:spcAft>
                          <a:spcPts val="0"/>
                        </a:spcAft>
                        <a:buNone/>
                      </a:pPr>
                      <a:r>
                        <a:rPr lang="ja-JP" sz="1050">
                          <a:solidFill>
                            <a:srgbClr val="7F7F7F"/>
                          </a:solidFill>
                        </a:rPr>
                        <a:t>この場合、シフト開始時刻から労働時間は集計されます。</a:t>
                      </a:r>
                      <a:endParaRPr sz="1050">
                        <a:solidFill>
                          <a:srgbClr val="7F7F7F"/>
                        </a:solidFill>
                      </a:endParaRPr>
                    </a:p>
                    <a:p>
                      <a:pPr marL="0" marR="0" lvl="0" indent="0" algn="l" rtl="0">
                        <a:spcBef>
                          <a:spcPts val="0"/>
                        </a:spcBef>
                        <a:spcAft>
                          <a:spcPts val="0"/>
                        </a:spcAft>
                        <a:buNone/>
                      </a:pPr>
                      <a:endParaRPr sz="1050">
                        <a:solidFill>
                          <a:srgbClr val="7F7F7F"/>
                        </a:solidFill>
                      </a:endParaRPr>
                    </a:p>
                    <a:p>
                      <a:pPr marL="0" marR="0" lvl="0" indent="0" algn="l" rtl="0">
                        <a:spcBef>
                          <a:spcPts val="0"/>
                        </a:spcBef>
                        <a:spcAft>
                          <a:spcPts val="0"/>
                        </a:spcAft>
                        <a:buNone/>
                      </a:pPr>
                      <a:r>
                        <a:rPr lang="ja-JP" sz="1050">
                          <a:solidFill>
                            <a:srgbClr val="7F7F7F"/>
                          </a:solidFill>
                        </a:rPr>
                        <a:t>例：シフト開始時刻が　９時００分　だった場合</a:t>
                      </a:r>
                      <a:endParaRPr sz="1050">
                        <a:solidFill>
                          <a:srgbClr val="7F7F7F"/>
                        </a:solidFill>
                      </a:endParaRPr>
                    </a:p>
                    <a:p>
                      <a:pPr marL="0" marR="0" lvl="0" indent="0" algn="l" rtl="0">
                        <a:spcBef>
                          <a:spcPts val="0"/>
                        </a:spcBef>
                        <a:spcAft>
                          <a:spcPts val="0"/>
                        </a:spcAft>
                        <a:buNone/>
                      </a:pPr>
                      <a:r>
                        <a:rPr lang="ja-JP" sz="1050">
                          <a:solidFill>
                            <a:srgbClr val="7F7F7F"/>
                          </a:solidFill>
                        </a:rPr>
                        <a:t>　　　出勤の打刻を</a:t>
                      </a:r>
                      <a:r>
                        <a:rPr lang="ja-JP" sz="1050" u="sng">
                          <a:solidFill>
                            <a:srgbClr val="7F7F7F"/>
                          </a:solidFill>
                        </a:rPr>
                        <a:t>　８時３２分　</a:t>
                      </a:r>
                      <a:r>
                        <a:rPr lang="ja-JP" sz="1050">
                          <a:solidFill>
                            <a:srgbClr val="7F7F7F"/>
                          </a:solidFill>
                        </a:rPr>
                        <a:t>で打刻　→　出勤時刻は</a:t>
                      </a:r>
                      <a:r>
                        <a:rPr lang="ja-JP" sz="1050" u="sng">
                          <a:solidFill>
                            <a:srgbClr val="7F7F7F"/>
                          </a:solidFill>
                        </a:rPr>
                        <a:t>　９時００分　</a:t>
                      </a:r>
                      <a:r>
                        <a:rPr lang="ja-JP" sz="1050">
                          <a:solidFill>
                            <a:srgbClr val="7F7F7F"/>
                          </a:solidFill>
                        </a:rPr>
                        <a:t>で反映される</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1355325">
                <a:tc>
                  <a:txBody>
                    <a:bodyPr/>
                    <a:lstStyle/>
                    <a:p>
                      <a:pPr marL="0" marR="0" lvl="0" indent="0" algn="l" rtl="0">
                        <a:spcBef>
                          <a:spcPts val="0"/>
                        </a:spcBef>
                        <a:spcAft>
                          <a:spcPts val="0"/>
                        </a:spcAft>
                        <a:buNone/>
                      </a:pPr>
                      <a:r>
                        <a:rPr lang="ja-JP" sz="1050">
                          <a:solidFill>
                            <a:srgbClr val="7F7F7F"/>
                          </a:solidFill>
                        </a:rPr>
                        <a:t>■退勤時刻をシフト終了時刻にまるめる</a:t>
                      </a:r>
                      <a:endParaRPr sz="1050">
                        <a:solidFill>
                          <a:srgbClr val="7F7F7F"/>
                        </a:solidFill>
                      </a:endParaRPr>
                    </a:p>
                    <a:p>
                      <a:pPr marL="0" marR="0" lvl="0" indent="0" algn="l" rtl="0">
                        <a:spcBef>
                          <a:spcPts val="0"/>
                        </a:spcBef>
                        <a:spcAft>
                          <a:spcPts val="0"/>
                        </a:spcAft>
                        <a:buNone/>
                      </a:pPr>
                      <a:r>
                        <a:rPr lang="ja-JP" sz="1050">
                          <a:solidFill>
                            <a:srgbClr val="7F7F7F"/>
                          </a:solidFill>
                        </a:rPr>
                        <a:t>シフト終了時刻よりも後に打刻をしても、シフト退勤時刻にまるめて反映させることができます。</a:t>
                      </a:r>
                      <a:endParaRPr sz="1050">
                        <a:solidFill>
                          <a:srgbClr val="7F7F7F"/>
                        </a:solidFill>
                      </a:endParaRPr>
                    </a:p>
                    <a:p>
                      <a:pPr marL="0" marR="0" lvl="0" indent="0" algn="l" rtl="0">
                        <a:spcBef>
                          <a:spcPts val="0"/>
                        </a:spcBef>
                        <a:spcAft>
                          <a:spcPts val="0"/>
                        </a:spcAft>
                        <a:buNone/>
                      </a:pPr>
                      <a:endParaRPr sz="1050">
                        <a:solidFill>
                          <a:srgbClr val="7F7F7F"/>
                        </a:solidFill>
                      </a:endParaRPr>
                    </a:p>
                    <a:p>
                      <a:pPr marL="0" marR="0" lvl="0" indent="0" algn="l" rtl="0">
                        <a:spcBef>
                          <a:spcPts val="0"/>
                        </a:spcBef>
                        <a:spcAft>
                          <a:spcPts val="0"/>
                        </a:spcAft>
                        <a:buNone/>
                      </a:pPr>
                      <a:endParaRPr sz="1050">
                        <a:solidFill>
                          <a:srgbClr val="7F7F7F"/>
                        </a:solidFill>
                      </a:endParaRPr>
                    </a:p>
                    <a:p>
                      <a:pPr marL="0" marR="0" lvl="0" indent="0" algn="l" rtl="0">
                        <a:spcBef>
                          <a:spcPts val="0"/>
                        </a:spcBef>
                        <a:spcAft>
                          <a:spcPts val="0"/>
                        </a:spcAft>
                        <a:buNone/>
                      </a:pPr>
                      <a:r>
                        <a:rPr lang="ja-JP" sz="1050">
                          <a:solidFill>
                            <a:srgbClr val="7F7F7F"/>
                          </a:solidFill>
                        </a:rPr>
                        <a:t>例：シフト終了時刻が　１７時００分　だった場合</a:t>
                      </a:r>
                      <a:endParaRPr sz="1050">
                        <a:solidFill>
                          <a:srgbClr val="7F7F7F"/>
                        </a:solidFill>
                      </a:endParaRPr>
                    </a:p>
                    <a:p>
                      <a:pPr marL="0" marR="0" lvl="0" indent="0" algn="l" rtl="0">
                        <a:spcBef>
                          <a:spcPts val="0"/>
                        </a:spcBef>
                        <a:spcAft>
                          <a:spcPts val="0"/>
                        </a:spcAft>
                        <a:buNone/>
                      </a:pPr>
                      <a:r>
                        <a:rPr lang="ja-JP" sz="1050">
                          <a:solidFill>
                            <a:srgbClr val="7F7F7F"/>
                          </a:solidFill>
                        </a:rPr>
                        <a:t>　　　退勤の打刻を</a:t>
                      </a:r>
                      <a:r>
                        <a:rPr lang="ja-JP" sz="1050" u="sng">
                          <a:solidFill>
                            <a:srgbClr val="7F7F7F"/>
                          </a:solidFill>
                        </a:rPr>
                        <a:t>　１７時４５分　</a:t>
                      </a:r>
                      <a:r>
                        <a:rPr lang="ja-JP" sz="1050">
                          <a:solidFill>
                            <a:srgbClr val="7F7F7F"/>
                          </a:solidFill>
                        </a:rPr>
                        <a:t>で打刻　→　退勤時刻は</a:t>
                      </a:r>
                      <a:r>
                        <a:rPr lang="ja-JP" sz="1050" u="sng">
                          <a:solidFill>
                            <a:srgbClr val="7F7F7F"/>
                          </a:solidFill>
                        </a:rPr>
                        <a:t>　１７時００分　</a:t>
                      </a:r>
                      <a:r>
                        <a:rPr lang="ja-JP" sz="1050">
                          <a:solidFill>
                            <a:srgbClr val="7F7F7F"/>
                          </a:solidFill>
                        </a:rPr>
                        <a:t>で反映される</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sp>
        <p:nvSpPr>
          <p:cNvPr id="442" name="Google Shape;442;p32"/>
          <p:cNvSpPr txBox="1"/>
          <p:nvPr/>
        </p:nvSpPr>
        <p:spPr>
          <a:xfrm>
            <a:off x="171144" y="5516867"/>
            <a:ext cx="62412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【シフト時間にまるめる】</a:t>
            </a:r>
            <a:endParaRPr sz="1050">
              <a:solidFill>
                <a:srgbClr val="7F7F7F"/>
              </a:solidFill>
              <a:latin typeface="Arial"/>
              <a:ea typeface="Arial"/>
              <a:cs typeface="Arial"/>
              <a:sym typeface="Arial"/>
            </a:endParaRPr>
          </a:p>
        </p:txBody>
      </p:sp>
      <p:sp>
        <p:nvSpPr>
          <p:cNvPr id="443" name="Google Shape;443;p32"/>
          <p:cNvSpPr txBox="1"/>
          <p:nvPr/>
        </p:nvSpPr>
        <p:spPr>
          <a:xfrm>
            <a:off x="308343" y="1591443"/>
            <a:ext cx="6241200" cy="4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【単位時間でまるめる】</a:t>
            </a:r>
            <a:endParaRPr/>
          </a:p>
          <a:p>
            <a:pPr marL="0" marR="0" lvl="0" indent="0" algn="l" rtl="0">
              <a:spcBef>
                <a:spcPts val="0"/>
              </a:spcBef>
              <a:spcAft>
                <a:spcPts val="0"/>
              </a:spcAft>
              <a:buNone/>
            </a:pPr>
            <a:r>
              <a:rPr lang="ja-JP" sz="1050">
                <a:solidFill>
                  <a:srgbClr val="7F7F7F"/>
                </a:solidFill>
                <a:latin typeface="Arial"/>
                <a:ea typeface="Arial"/>
                <a:cs typeface="Arial"/>
                <a:sym typeface="Arial"/>
              </a:rPr>
              <a:t>まるめ単位は、５分、１０分、１５分、３０分、６０分単位で設定ができます。</a:t>
            </a:r>
            <a:endParaRPr sz="1050">
              <a:solidFill>
                <a:srgbClr val="7F7F7F"/>
              </a:solidFill>
              <a:latin typeface="Arial"/>
              <a:ea typeface="Arial"/>
              <a:cs typeface="Arial"/>
              <a:sym typeface="Arial"/>
            </a:endParaRPr>
          </a:p>
        </p:txBody>
      </p:sp>
      <p:sp>
        <p:nvSpPr>
          <p:cNvPr id="444" name="Google Shape;444;p32"/>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
        <p:nvSpPr>
          <p:cNvPr id="445" name="Google Shape;445;p32"/>
          <p:cNvSpPr txBox="1"/>
          <p:nvPr/>
        </p:nvSpPr>
        <p:spPr>
          <a:xfrm>
            <a:off x="276445" y="950307"/>
            <a:ext cx="6241200" cy="307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sz="1400">
                <a:solidFill>
                  <a:srgbClr val="7F7F7F"/>
                </a:solidFill>
                <a:latin typeface="Arial"/>
                <a:ea typeface="Arial"/>
                <a:cs typeface="Arial"/>
                <a:sym typeface="Arial"/>
              </a:rPr>
              <a:t>１.打刻まるめ設定</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3"/>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solidFill>
                  <a:srgbClr val="7F7F7F"/>
                </a:solidFill>
                <a:latin typeface="Arial"/>
                <a:ea typeface="Arial"/>
                <a:cs typeface="Arial"/>
                <a:sym typeface="Arial"/>
              </a:rPr>
              <a:t>３.　公休日、法定休日の設定</a:t>
            </a:r>
            <a:endParaRPr/>
          </a:p>
        </p:txBody>
      </p:sp>
      <p:sp>
        <p:nvSpPr>
          <p:cNvPr id="451" name="Google Shape;451;p33"/>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21</a:t>
            </a:fld>
            <a:endParaRPr sz="900">
              <a:solidFill>
                <a:srgbClr val="D0CECE"/>
              </a:solidFill>
              <a:latin typeface="Calibri"/>
              <a:ea typeface="Calibri"/>
              <a:cs typeface="Calibri"/>
              <a:sym typeface="Calibri"/>
            </a:endParaRPr>
          </a:p>
        </p:txBody>
      </p:sp>
      <p:cxnSp>
        <p:nvCxnSpPr>
          <p:cNvPr id="452" name="Google Shape;452;p33"/>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grpSp>
        <p:nvGrpSpPr>
          <p:cNvPr id="453" name="Google Shape;453;p33"/>
          <p:cNvGrpSpPr/>
          <p:nvPr/>
        </p:nvGrpSpPr>
        <p:grpSpPr>
          <a:xfrm>
            <a:off x="276445" y="950307"/>
            <a:ext cx="6241311" cy="1531189"/>
            <a:chOff x="276445" y="996027"/>
            <a:chExt cx="6241311" cy="1531189"/>
          </a:xfrm>
        </p:grpSpPr>
        <p:sp>
          <p:nvSpPr>
            <p:cNvPr id="454" name="Google Shape;454;p33"/>
            <p:cNvSpPr txBox="1"/>
            <p:nvPr/>
          </p:nvSpPr>
          <p:spPr>
            <a:xfrm>
              <a:off x="276445" y="996027"/>
              <a:ext cx="6241311" cy="30777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sz="1400">
                  <a:solidFill>
                    <a:srgbClr val="7F7F7F"/>
                  </a:solidFill>
                  <a:latin typeface="Arial"/>
                  <a:ea typeface="Arial"/>
                  <a:cs typeface="Arial"/>
                  <a:sym typeface="Arial"/>
                </a:rPr>
                <a:t>１.休日設定</a:t>
              </a:r>
              <a:endParaRPr sz="1400">
                <a:solidFill>
                  <a:srgbClr val="7F7F7F"/>
                </a:solidFill>
                <a:latin typeface="Arial"/>
                <a:ea typeface="Arial"/>
                <a:cs typeface="Arial"/>
                <a:sym typeface="Arial"/>
              </a:endParaRPr>
            </a:p>
          </p:txBody>
        </p:sp>
        <p:sp>
          <p:nvSpPr>
            <p:cNvPr id="455" name="Google Shape;455;p33"/>
            <p:cNvSpPr txBox="1"/>
            <p:nvPr/>
          </p:nvSpPr>
          <p:spPr>
            <a:xfrm>
              <a:off x="276445" y="1303804"/>
              <a:ext cx="6241311" cy="12234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会社で決められた休日（公休）や、法律で定められた休日（法定休）を設定することができます。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ここで設定した休日に勤務があった場合は、休日労働（公休日労働</a:t>
              </a:r>
              <a:r>
                <a:rPr lang="ja-JP" sz="1050">
                  <a:solidFill>
                    <a:srgbClr val="7F7F7F"/>
                  </a:solidFill>
                </a:rPr>
                <a:t>･</a:t>
              </a:r>
              <a:r>
                <a:rPr lang="ja-JP" sz="1050">
                  <a:solidFill>
                    <a:srgbClr val="7F7F7F"/>
                  </a:solidFill>
                  <a:latin typeface="Arial"/>
                  <a:ea typeface="Arial"/>
                  <a:cs typeface="Arial"/>
                  <a:sym typeface="Arial"/>
                </a:rPr>
                <a:t>法定休日労働）として抽出できます。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グループやスタッフ種別ごとに設定が可能になります。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E06666"/>
                  </a:solidFill>
                  <a:latin typeface="Arial"/>
                  <a:ea typeface="Arial"/>
                  <a:cs typeface="Arial"/>
                  <a:sym typeface="Arial"/>
                </a:rPr>
                <a:t>※全てのグループ</a:t>
              </a:r>
              <a:r>
                <a:rPr lang="ja-JP" sz="1050">
                  <a:solidFill>
                    <a:srgbClr val="E06666"/>
                  </a:solidFill>
                </a:rPr>
                <a:t>･</a:t>
              </a:r>
              <a:r>
                <a:rPr lang="ja-JP" sz="1050">
                  <a:solidFill>
                    <a:srgbClr val="E06666"/>
                  </a:solidFill>
                  <a:latin typeface="Arial"/>
                  <a:ea typeface="Arial"/>
                  <a:cs typeface="Arial"/>
                  <a:sym typeface="Arial"/>
                </a:rPr>
                <a:t>スタッフ種別と、各グループ</a:t>
              </a:r>
              <a:r>
                <a:rPr lang="ja-JP" sz="1050">
                  <a:solidFill>
                    <a:srgbClr val="E06666"/>
                  </a:solidFill>
                </a:rPr>
                <a:t>･</a:t>
              </a:r>
              <a:r>
                <a:rPr lang="ja-JP" sz="1050">
                  <a:solidFill>
                    <a:srgbClr val="E06666"/>
                  </a:solidFill>
                  <a:latin typeface="Arial"/>
                  <a:ea typeface="Arial"/>
                  <a:cs typeface="Arial"/>
                  <a:sym typeface="Arial"/>
                </a:rPr>
                <a:t>スタッフ種別で休日を設定した場合、両方の設定が採用されます。</a:t>
              </a:r>
              <a:endParaRPr>
                <a:solidFill>
                  <a:srgbClr val="E06666"/>
                </a:solidFil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p:txBody>
        </p:sp>
      </p:grpSp>
      <p:grpSp>
        <p:nvGrpSpPr>
          <p:cNvPr id="456" name="Google Shape;456;p33"/>
          <p:cNvGrpSpPr/>
          <p:nvPr/>
        </p:nvGrpSpPr>
        <p:grpSpPr>
          <a:xfrm>
            <a:off x="0" y="348541"/>
            <a:ext cx="6858000" cy="57859"/>
            <a:chOff x="276446" y="1127056"/>
            <a:chExt cx="6241312" cy="45084"/>
          </a:xfrm>
        </p:grpSpPr>
        <p:cxnSp>
          <p:nvCxnSpPr>
            <p:cNvPr id="457" name="Google Shape;457;p33"/>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458" name="Google Shape;458;p33"/>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459" name="Google Shape;459;p33"/>
          <p:cNvSpPr txBox="1"/>
          <p:nvPr/>
        </p:nvSpPr>
        <p:spPr>
          <a:xfrm>
            <a:off x="276445" y="2354981"/>
            <a:ext cx="6241311" cy="4154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「基本情報設定」＞</a:t>
            </a:r>
            <a:r>
              <a:rPr lang="ja-JP" sz="1050">
                <a:solidFill>
                  <a:srgbClr val="7F7F7F"/>
                </a:solidFill>
              </a:rPr>
              <a:t>「初期設定一覧」</a:t>
            </a:r>
            <a:r>
              <a:rPr lang="ja-JP" sz="1050">
                <a:solidFill>
                  <a:srgbClr val="7F7F7F"/>
                </a:solidFill>
                <a:latin typeface="Arial"/>
                <a:ea typeface="Arial"/>
                <a:cs typeface="Arial"/>
                <a:sym typeface="Arial"/>
              </a:rPr>
              <a:t>＞「</a:t>
            </a:r>
            <a:r>
              <a:rPr lang="ja-JP" sz="1050" u="sng">
                <a:solidFill>
                  <a:schemeClr val="hlink"/>
                </a:solidFill>
                <a:latin typeface="Arial"/>
                <a:ea typeface="Arial"/>
                <a:cs typeface="Arial"/>
                <a:sym typeface="Arial"/>
                <a:hlinkClick r:id="rId3"/>
              </a:rPr>
              <a:t>休日設定</a:t>
            </a:r>
            <a:r>
              <a:rPr lang="ja-JP" sz="1050">
                <a:solidFill>
                  <a:srgbClr val="7F7F7F"/>
                </a:solidFill>
                <a:latin typeface="Arial"/>
                <a:ea typeface="Arial"/>
                <a:cs typeface="Arial"/>
                <a:sym typeface="Arial"/>
              </a:rPr>
              <a:t>」で設定ができます。</a:t>
            </a: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p:txBody>
      </p:sp>
      <p:sp>
        <p:nvSpPr>
          <p:cNvPr id="460" name="Google Shape;460;p33"/>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grpSp>
        <p:nvGrpSpPr>
          <p:cNvPr id="461" name="Google Shape;461;p33"/>
          <p:cNvGrpSpPr/>
          <p:nvPr/>
        </p:nvGrpSpPr>
        <p:grpSpPr>
          <a:xfrm>
            <a:off x="520831" y="2433275"/>
            <a:ext cx="5663889" cy="3103676"/>
            <a:chOff x="520831" y="2433275"/>
            <a:chExt cx="5663889" cy="3103676"/>
          </a:xfrm>
        </p:grpSpPr>
        <p:pic>
          <p:nvPicPr>
            <p:cNvPr id="462" name="Google Shape;462;p33"/>
            <p:cNvPicPr preferRelativeResize="0"/>
            <p:nvPr/>
          </p:nvPicPr>
          <p:blipFill>
            <a:blip r:embed="rId4">
              <a:alphaModFix/>
            </a:blip>
            <a:stretch>
              <a:fillRect/>
            </a:stretch>
          </p:blipFill>
          <p:spPr>
            <a:xfrm>
              <a:off x="520831" y="2688324"/>
              <a:ext cx="5663889" cy="2848627"/>
            </a:xfrm>
            <a:prstGeom prst="rect">
              <a:avLst/>
            </a:prstGeom>
            <a:noFill/>
            <a:ln>
              <a:noFill/>
            </a:ln>
            <a:effectLst>
              <a:outerShdw blurRad="57150" dist="19050" dir="5400000" algn="bl" rotWithShape="0">
                <a:srgbClr val="000000">
                  <a:alpha val="50000"/>
                </a:srgbClr>
              </a:outerShdw>
            </a:effectLst>
          </p:spPr>
        </p:pic>
        <p:sp>
          <p:nvSpPr>
            <p:cNvPr id="463" name="Google Shape;463;p33"/>
            <p:cNvSpPr/>
            <p:nvPr/>
          </p:nvSpPr>
          <p:spPr>
            <a:xfrm>
              <a:off x="4446800" y="2711375"/>
              <a:ext cx="1028100" cy="2571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p:nvPr/>
          </p:nvSpPr>
          <p:spPr>
            <a:xfrm>
              <a:off x="3587200" y="4999825"/>
              <a:ext cx="1028100" cy="2571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3"/>
            <p:cNvSpPr txBox="1"/>
            <p:nvPr/>
          </p:nvSpPr>
          <p:spPr>
            <a:xfrm>
              <a:off x="4183625" y="2433275"/>
              <a:ext cx="372300" cy="3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a:solidFill>
                    <a:srgbClr val="E06666"/>
                  </a:solidFill>
                </a:rPr>
                <a:t>①</a:t>
              </a:r>
              <a:endParaRPr>
                <a:solidFill>
                  <a:srgbClr val="E06666"/>
                </a:solidFill>
              </a:endParaRPr>
            </a:p>
          </p:txBody>
        </p:sp>
        <p:sp>
          <p:nvSpPr>
            <p:cNvPr id="466" name="Google Shape;466;p33"/>
            <p:cNvSpPr txBox="1"/>
            <p:nvPr/>
          </p:nvSpPr>
          <p:spPr>
            <a:xfrm>
              <a:off x="4473125" y="4691125"/>
              <a:ext cx="372300" cy="3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a:solidFill>
                    <a:srgbClr val="E06666"/>
                  </a:solidFill>
                </a:rPr>
                <a:t>②</a:t>
              </a:r>
              <a:endParaRPr>
                <a:solidFill>
                  <a:srgbClr val="E06666"/>
                </a:solidFill>
              </a:endParaRPr>
            </a:p>
          </p:txBody>
        </p:sp>
      </p:grpSp>
      <p:pic>
        <p:nvPicPr>
          <p:cNvPr id="467" name="Google Shape;467;p33"/>
          <p:cNvPicPr preferRelativeResize="0"/>
          <p:nvPr/>
        </p:nvPicPr>
        <p:blipFill>
          <a:blip r:embed="rId5">
            <a:alphaModFix/>
          </a:blip>
          <a:stretch>
            <a:fillRect/>
          </a:stretch>
        </p:blipFill>
        <p:spPr>
          <a:xfrm>
            <a:off x="1008862" y="5689351"/>
            <a:ext cx="4840277" cy="294130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4"/>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solidFill>
                  <a:srgbClr val="7F7F7F"/>
                </a:solidFill>
                <a:latin typeface="Arial"/>
                <a:ea typeface="Arial"/>
                <a:cs typeface="Arial"/>
                <a:sym typeface="Arial"/>
              </a:rPr>
              <a:t>３.　公休日、法定休日の設定</a:t>
            </a:r>
            <a:endParaRPr/>
          </a:p>
        </p:txBody>
      </p:sp>
      <p:sp>
        <p:nvSpPr>
          <p:cNvPr id="473" name="Google Shape;473;p34"/>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22</a:t>
            </a:fld>
            <a:endParaRPr sz="900">
              <a:solidFill>
                <a:srgbClr val="D0CECE"/>
              </a:solidFill>
              <a:latin typeface="Calibri"/>
              <a:ea typeface="Calibri"/>
              <a:cs typeface="Calibri"/>
              <a:sym typeface="Calibri"/>
            </a:endParaRPr>
          </a:p>
        </p:txBody>
      </p:sp>
      <p:grpSp>
        <p:nvGrpSpPr>
          <p:cNvPr id="474" name="Google Shape;474;p34"/>
          <p:cNvGrpSpPr/>
          <p:nvPr/>
        </p:nvGrpSpPr>
        <p:grpSpPr>
          <a:xfrm>
            <a:off x="0" y="348541"/>
            <a:ext cx="6858000" cy="57859"/>
            <a:chOff x="276446" y="1127056"/>
            <a:chExt cx="6241312" cy="45084"/>
          </a:xfrm>
        </p:grpSpPr>
        <p:cxnSp>
          <p:nvCxnSpPr>
            <p:cNvPr id="475" name="Google Shape;475;p34"/>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476" name="Google Shape;476;p34"/>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cxnSp>
        <p:nvCxnSpPr>
          <p:cNvPr id="477" name="Google Shape;477;p34"/>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grpSp>
        <p:nvGrpSpPr>
          <p:cNvPr id="478" name="Google Shape;478;p34"/>
          <p:cNvGrpSpPr/>
          <p:nvPr/>
        </p:nvGrpSpPr>
        <p:grpSpPr>
          <a:xfrm>
            <a:off x="276442" y="1031213"/>
            <a:ext cx="6241313" cy="7605423"/>
            <a:chOff x="276442" y="1031213"/>
            <a:chExt cx="6241313" cy="7605423"/>
          </a:xfrm>
        </p:grpSpPr>
        <p:sp>
          <p:nvSpPr>
            <p:cNvPr id="479" name="Google Shape;479;p34"/>
            <p:cNvSpPr txBox="1"/>
            <p:nvPr/>
          </p:nvSpPr>
          <p:spPr>
            <a:xfrm>
              <a:off x="276444" y="1031213"/>
              <a:ext cx="6241311" cy="203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■土日祝日を一括で設定する場合</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rPr>
                <a:t>　</a:t>
              </a:r>
              <a:r>
                <a:rPr lang="ja-JP" sz="1050">
                  <a:solidFill>
                    <a:srgbClr val="7F7F7F"/>
                  </a:solidFill>
                  <a:latin typeface="Arial"/>
                  <a:ea typeface="Arial"/>
                  <a:cs typeface="Arial"/>
                  <a:sym typeface="Arial"/>
                </a:rPr>
                <a:t>①日付のプルダウンで設定したい期間を選択します。</a:t>
              </a: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rPr>
                <a:t>　</a:t>
              </a:r>
              <a:r>
                <a:rPr lang="ja-JP" sz="1050">
                  <a:solidFill>
                    <a:srgbClr val="7F7F7F"/>
                  </a:solidFill>
                  <a:latin typeface="Arial"/>
                  <a:ea typeface="Arial"/>
                  <a:cs typeface="Arial"/>
                  <a:sym typeface="Arial"/>
                </a:rPr>
                <a:t>②「以下の期間について」の文章の横にあるプルダウンで「毎週土曜日を公休」を選択し、「設定」のボタンを押します。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rPr>
                <a:t>　</a:t>
              </a:r>
              <a:r>
                <a:rPr lang="ja-JP" sz="1050">
                  <a:solidFill>
                    <a:srgbClr val="7F7F7F"/>
                  </a:solidFill>
                  <a:latin typeface="Arial"/>
                  <a:ea typeface="Arial"/>
                  <a:cs typeface="Arial"/>
                  <a:sym typeface="Arial"/>
                </a:rPr>
                <a:t>日曜日、祝日も同様に設定します。</a:t>
              </a: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rPr>
                <a:t>　</a:t>
              </a:r>
              <a:r>
                <a:rPr lang="ja-JP" sz="1050">
                  <a:solidFill>
                    <a:srgbClr val="7F7F7F"/>
                  </a:solidFill>
                  <a:latin typeface="Arial"/>
                  <a:ea typeface="Arial"/>
                  <a:cs typeface="Arial"/>
                  <a:sym typeface="Arial"/>
                </a:rPr>
                <a:t>③「保存」のボタンを押すと、指定した期間に対して休日設定が反映されます。</a:t>
              </a:r>
              <a:endParaRPr sz="1050">
                <a:solidFill>
                  <a:srgbClr val="7F7F7F"/>
                </a:solidFill>
                <a:latin typeface="Arial"/>
                <a:ea typeface="Arial"/>
                <a:cs typeface="Arial"/>
                <a:sym typeface="Arial"/>
              </a:endParaRPr>
            </a:p>
          </p:txBody>
        </p:sp>
        <p:pic>
          <p:nvPicPr>
            <p:cNvPr id="480" name="Google Shape;480;p34"/>
            <p:cNvPicPr preferRelativeResize="0"/>
            <p:nvPr/>
          </p:nvPicPr>
          <p:blipFill rotWithShape="1">
            <a:blip r:embed="rId3">
              <a:alphaModFix/>
            </a:blip>
            <a:srcRect/>
            <a:stretch/>
          </p:blipFill>
          <p:spPr>
            <a:xfrm>
              <a:off x="1484395" y="2383011"/>
              <a:ext cx="3448531" cy="371527"/>
            </a:xfrm>
            <a:prstGeom prst="rect">
              <a:avLst/>
            </a:prstGeom>
            <a:noFill/>
            <a:ln>
              <a:noFill/>
            </a:ln>
            <a:effectLst>
              <a:outerShdw blurRad="57150" dist="19050" dir="5400000" algn="bl" rotWithShape="0">
                <a:srgbClr val="000000">
                  <a:alpha val="50000"/>
                </a:srgbClr>
              </a:outerShdw>
            </a:effectLst>
          </p:spPr>
        </p:pic>
        <p:sp>
          <p:nvSpPr>
            <p:cNvPr id="481" name="Google Shape;481;p34"/>
            <p:cNvSpPr txBox="1"/>
            <p:nvPr/>
          </p:nvSpPr>
          <p:spPr>
            <a:xfrm>
              <a:off x="276443" y="3226176"/>
              <a:ext cx="6241311" cy="3323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■個別に日を指定して設定したい場合</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rPr>
                <a:t>　</a:t>
              </a:r>
              <a:r>
                <a:rPr lang="ja-JP" sz="1050">
                  <a:solidFill>
                    <a:srgbClr val="7F7F7F"/>
                  </a:solidFill>
                  <a:latin typeface="Arial"/>
                  <a:ea typeface="Arial"/>
                  <a:cs typeface="Arial"/>
                  <a:sym typeface="Arial"/>
                </a:rPr>
                <a:t>①休日設定パレットで「公休」や「法定休」を選択していただきます。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rPr>
                <a:t>　</a:t>
              </a:r>
              <a:r>
                <a:rPr lang="ja-JP" sz="1050">
                  <a:solidFill>
                    <a:srgbClr val="7F7F7F"/>
                  </a:solidFill>
                  <a:latin typeface="Arial"/>
                  <a:ea typeface="Arial"/>
                  <a:cs typeface="Arial"/>
                  <a:sym typeface="Arial"/>
                </a:rPr>
                <a:t>※「公休（優先）」を選択した場合、「シフトなし/公休」に固定され、シフト情報を入力できなくなります。</a:t>
              </a: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rPr>
                <a:t>　</a:t>
              </a:r>
              <a:r>
                <a:rPr lang="ja-JP" sz="1050">
                  <a:solidFill>
                    <a:srgbClr val="7F7F7F"/>
                  </a:solidFill>
                  <a:latin typeface="Arial"/>
                  <a:ea typeface="Arial"/>
                  <a:cs typeface="Arial"/>
                  <a:sym typeface="Arial"/>
                </a:rPr>
                <a:t>②カレンダーで設定したい休暇をクリックすると、それぞれ休日ごとに色がつきます。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　休日を解除したい場合は、同じ種類の休日を選択し、該当日をクリックすると解除されます。</a:t>
              </a: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rPr>
                <a:t>　</a:t>
              </a:r>
              <a:r>
                <a:rPr lang="ja-JP" sz="1050">
                  <a:solidFill>
                    <a:srgbClr val="7F7F7F"/>
                  </a:solidFill>
                  <a:latin typeface="Arial"/>
                  <a:ea typeface="Arial"/>
                  <a:cs typeface="Arial"/>
                  <a:sym typeface="Arial"/>
                </a:rPr>
                <a:t>③「保存」のボタンを押すと、指定した期間に対して休日設定が反映されます。</a:t>
              </a:r>
              <a:endParaRPr sz="1050">
                <a:solidFill>
                  <a:srgbClr val="7F7F7F"/>
                </a:solidFill>
                <a:latin typeface="Arial"/>
                <a:ea typeface="Arial"/>
                <a:cs typeface="Arial"/>
                <a:sym typeface="Arial"/>
              </a:endParaRPr>
            </a:p>
          </p:txBody>
        </p:sp>
        <p:pic>
          <p:nvPicPr>
            <p:cNvPr id="482" name="Google Shape;482;p34"/>
            <p:cNvPicPr preferRelativeResize="0"/>
            <p:nvPr/>
          </p:nvPicPr>
          <p:blipFill rotWithShape="1">
            <a:blip r:embed="rId4">
              <a:alphaModFix/>
            </a:blip>
            <a:srcRect/>
            <a:stretch/>
          </p:blipFill>
          <p:spPr>
            <a:xfrm>
              <a:off x="1790160" y="3904028"/>
              <a:ext cx="2837000" cy="921846"/>
            </a:xfrm>
            <a:prstGeom prst="rect">
              <a:avLst/>
            </a:prstGeom>
            <a:noFill/>
            <a:ln>
              <a:noFill/>
            </a:ln>
            <a:effectLst>
              <a:outerShdw blurRad="57150" dist="19050" dir="5400000" algn="bl" rotWithShape="0">
                <a:srgbClr val="000000">
                  <a:alpha val="50000"/>
                </a:srgbClr>
              </a:outerShdw>
            </a:effectLst>
          </p:spPr>
        </p:pic>
        <p:pic>
          <p:nvPicPr>
            <p:cNvPr id="483" name="Google Shape;483;p34"/>
            <p:cNvPicPr preferRelativeResize="0"/>
            <p:nvPr/>
          </p:nvPicPr>
          <p:blipFill rotWithShape="1">
            <a:blip r:embed="rId5">
              <a:alphaModFix/>
            </a:blip>
            <a:srcRect/>
            <a:stretch/>
          </p:blipFill>
          <p:spPr>
            <a:xfrm>
              <a:off x="1823998" y="5259096"/>
              <a:ext cx="2769325" cy="1009989"/>
            </a:xfrm>
            <a:prstGeom prst="rect">
              <a:avLst/>
            </a:prstGeom>
            <a:noFill/>
            <a:ln>
              <a:noFill/>
            </a:ln>
            <a:effectLst>
              <a:outerShdw blurRad="57150" dist="19050" dir="5400000" algn="bl" rotWithShape="0">
                <a:srgbClr val="000000">
                  <a:alpha val="50000"/>
                </a:srgbClr>
              </a:outerShdw>
            </a:effectLst>
          </p:spPr>
        </p:pic>
        <p:sp>
          <p:nvSpPr>
            <p:cNvPr id="484" name="Google Shape;484;p34"/>
            <p:cNvSpPr txBox="1"/>
            <p:nvPr/>
          </p:nvSpPr>
          <p:spPr>
            <a:xfrm>
              <a:off x="276442" y="6766893"/>
              <a:ext cx="6241311" cy="18697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■休日設定を削除したい場合（すべて平日に戻したい場合）</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rPr>
                <a:t>　</a:t>
              </a:r>
              <a:r>
                <a:rPr lang="ja-JP" sz="1050">
                  <a:solidFill>
                    <a:srgbClr val="7F7F7F"/>
                  </a:solidFill>
                  <a:latin typeface="Arial"/>
                  <a:ea typeface="Arial"/>
                  <a:cs typeface="Arial"/>
                  <a:sym typeface="Arial"/>
                </a:rPr>
                <a:t>①日付のプルダウンで設定したい期間を選択します。</a:t>
              </a: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rPr>
                <a:t>　</a:t>
              </a:r>
              <a:r>
                <a:rPr lang="ja-JP" sz="1050">
                  <a:solidFill>
                    <a:srgbClr val="7F7F7F"/>
                  </a:solidFill>
                  <a:latin typeface="Arial"/>
                  <a:ea typeface="Arial"/>
                  <a:cs typeface="Arial"/>
                  <a:sym typeface="Arial"/>
                </a:rPr>
                <a:t>②「以下の期間について」の文章の横にあるプルダウンで「毎週◯曜日を平日」を選択し、「設定」のボタンを押します。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rPr>
                <a:t>　</a:t>
              </a:r>
              <a:r>
                <a:rPr lang="ja-JP" sz="1050">
                  <a:solidFill>
                    <a:srgbClr val="7F7F7F"/>
                  </a:solidFill>
                  <a:latin typeface="Arial"/>
                  <a:ea typeface="Arial"/>
                  <a:cs typeface="Arial"/>
                  <a:sym typeface="Arial"/>
                </a:rPr>
                <a:t>上記の方法で、全ての曜日を平日に設定します。</a:t>
              </a: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rPr>
                <a:t>　</a:t>
              </a:r>
              <a:r>
                <a:rPr lang="ja-JP" sz="1050">
                  <a:solidFill>
                    <a:srgbClr val="7F7F7F"/>
                  </a:solidFill>
                  <a:latin typeface="Arial"/>
                  <a:ea typeface="Arial"/>
                  <a:cs typeface="Arial"/>
                  <a:sym typeface="Arial"/>
                </a:rPr>
                <a:t>③「保存」のボタンを押すと、指定した期間に対して休日設定が解除されます。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　また、既存の設定一覧のプルダウンからも削除されます。</a:t>
              </a:r>
              <a:endParaRPr sz="1050">
                <a:solidFill>
                  <a:srgbClr val="7F7F7F"/>
                </a:solidFill>
                <a:latin typeface="Arial"/>
                <a:ea typeface="Arial"/>
                <a:cs typeface="Arial"/>
                <a:sym typeface="Arial"/>
              </a:endParaRPr>
            </a:p>
          </p:txBody>
        </p:sp>
        <p:pic>
          <p:nvPicPr>
            <p:cNvPr id="485" name="Google Shape;485;p34"/>
            <p:cNvPicPr preferRelativeResize="0"/>
            <p:nvPr/>
          </p:nvPicPr>
          <p:blipFill rotWithShape="1">
            <a:blip r:embed="rId6">
              <a:alphaModFix/>
            </a:blip>
            <a:srcRect/>
            <a:stretch/>
          </p:blipFill>
          <p:spPr>
            <a:xfrm>
              <a:off x="1441526" y="7804302"/>
              <a:ext cx="3534268" cy="323895"/>
            </a:xfrm>
            <a:prstGeom prst="rect">
              <a:avLst/>
            </a:prstGeom>
            <a:noFill/>
            <a:ln>
              <a:noFill/>
            </a:ln>
            <a:effectLst>
              <a:outerShdw blurRad="57150" dist="19050" dir="5400000" algn="bl" rotWithShape="0">
                <a:srgbClr val="000000">
                  <a:alpha val="50000"/>
                </a:srgbClr>
              </a:outerShdw>
            </a:effectLst>
          </p:spPr>
        </p:pic>
      </p:grpSp>
      <p:sp>
        <p:nvSpPr>
          <p:cNvPr id="486" name="Google Shape;486;p34"/>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pic>
        <p:nvPicPr>
          <p:cNvPr id="487" name="Google Shape;487;p34"/>
          <p:cNvPicPr preferRelativeResize="0"/>
          <p:nvPr/>
        </p:nvPicPr>
        <p:blipFill>
          <a:blip r:embed="rId7">
            <a:alphaModFix/>
          </a:blip>
          <a:stretch>
            <a:fillRect/>
          </a:stretch>
        </p:blipFill>
        <p:spPr>
          <a:xfrm>
            <a:off x="881063" y="1395413"/>
            <a:ext cx="5095875" cy="4095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5"/>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solidFill>
                  <a:srgbClr val="7F7F7F"/>
                </a:solidFill>
                <a:latin typeface="Arial"/>
                <a:ea typeface="Arial"/>
                <a:cs typeface="Arial"/>
                <a:sym typeface="Arial"/>
              </a:rPr>
              <a:t>４.　休憩時間の計算方法</a:t>
            </a:r>
            <a:endParaRPr/>
          </a:p>
        </p:txBody>
      </p:sp>
      <p:sp>
        <p:nvSpPr>
          <p:cNvPr id="493" name="Google Shape;493;p35"/>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23</a:t>
            </a:fld>
            <a:endParaRPr sz="900">
              <a:solidFill>
                <a:srgbClr val="D0CECE"/>
              </a:solidFill>
              <a:latin typeface="Calibri"/>
              <a:ea typeface="Calibri"/>
              <a:cs typeface="Calibri"/>
              <a:sym typeface="Calibri"/>
            </a:endParaRPr>
          </a:p>
        </p:txBody>
      </p:sp>
      <p:cxnSp>
        <p:nvCxnSpPr>
          <p:cNvPr id="494" name="Google Shape;494;p35"/>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grpSp>
        <p:nvGrpSpPr>
          <p:cNvPr id="495" name="Google Shape;495;p35"/>
          <p:cNvGrpSpPr/>
          <p:nvPr/>
        </p:nvGrpSpPr>
        <p:grpSpPr>
          <a:xfrm>
            <a:off x="276445" y="950307"/>
            <a:ext cx="6241311" cy="723275"/>
            <a:chOff x="276445" y="996027"/>
            <a:chExt cx="6241311" cy="723275"/>
          </a:xfrm>
        </p:grpSpPr>
        <p:sp>
          <p:nvSpPr>
            <p:cNvPr id="496" name="Google Shape;496;p35"/>
            <p:cNvSpPr txBox="1"/>
            <p:nvPr/>
          </p:nvSpPr>
          <p:spPr>
            <a:xfrm>
              <a:off x="276445" y="996027"/>
              <a:ext cx="6241311" cy="30777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sz="1400">
                  <a:solidFill>
                    <a:srgbClr val="7F7F7F"/>
                  </a:solidFill>
                  <a:latin typeface="Arial"/>
                  <a:ea typeface="Arial"/>
                  <a:cs typeface="Arial"/>
                  <a:sym typeface="Arial"/>
                </a:rPr>
                <a:t>１.自動休憩設定</a:t>
              </a:r>
              <a:endParaRPr/>
            </a:p>
          </p:txBody>
        </p:sp>
        <p:sp>
          <p:nvSpPr>
            <p:cNvPr id="497" name="Google Shape;497;p35"/>
            <p:cNvSpPr txBox="1"/>
            <p:nvPr/>
          </p:nvSpPr>
          <p:spPr>
            <a:xfrm>
              <a:off x="276445" y="1303804"/>
              <a:ext cx="6241311" cy="4154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休憩時間は、打刻をせずに自動的に反映させることができます。ここで設定した条件を満たすと、出勤簿に休憩時間が反映されます。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rPr>
                <a:t>　</a:t>
              </a:r>
              <a:r>
                <a:rPr lang="ja-JP" sz="1050">
                  <a:solidFill>
                    <a:srgbClr val="E06666"/>
                  </a:solidFill>
                </a:rPr>
                <a:t>※シフトパターンの自動休憩・ラインシフトの自動休憩と　時間で管理・時刻で管理を併用した場合は、シフトパターンでの自動休憩設定が常に優先されます。</a:t>
              </a:r>
              <a:endParaRPr sz="1050">
                <a:solidFill>
                  <a:srgbClr val="E06666"/>
                </a:solidFill>
              </a:endParaRPr>
            </a:p>
          </p:txBody>
        </p:sp>
      </p:grpSp>
      <p:grpSp>
        <p:nvGrpSpPr>
          <p:cNvPr id="498" name="Google Shape;498;p35"/>
          <p:cNvGrpSpPr/>
          <p:nvPr/>
        </p:nvGrpSpPr>
        <p:grpSpPr>
          <a:xfrm>
            <a:off x="0" y="348541"/>
            <a:ext cx="6858000" cy="57859"/>
            <a:chOff x="276446" y="1127056"/>
            <a:chExt cx="6241312" cy="45084"/>
          </a:xfrm>
        </p:grpSpPr>
        <p:cxnSp>
          <p:nvCxnSpPr>
            <p:cNvPr id="499" name="Google Shape;499;p35"/>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500" name="Google Shape;500;p35"/>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501" name="Google Shape;501;p35"/>
          <p:cNvSpPr txBox="1"/>
          <p:nvPr/>
        </p:nvSpPr>
        <p:spPr>
          <a:xfrm>
            <a:off x="276450" y="2007304"/>
            <a:ext cx="6241200" cy="26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「基本情報設定」＞</a:t>
            </a:r>
            <a:r>
              <a:rPr lang="ja-JP" sz="1050">
                <a:solidFill>
                  <a:srgbClr val="7F7F7F"/>
                </a:solidFill>
              </a:rPr>
              <a:t>「初期設定一覧」</a:t>
            </a:r>
            <a:r>
              <a:rPr lang="ja-JP" sz="1050">
                <a:solidFill>
                  <a:srgbClr val="7F7F7F"/>
                </a:solidFill>
                <a:latin typeface="Arial"/>
                <a:ea typeface="Arial"/>
                <a:cs typeface="Arial"/>
                <a:sym typeface="Arial"/>
              </a:rPr>
              <a:t>＞「</a:t>
            </a:r>
            <a:r>
              <a:rPr lang="ja-JP" sz="1050" u="sng">
                <a:solidFill>
                  <a:schemeClr val="hlink"/>
                </a:solidFill>
                <a:latin typeface="Arial"/>
                <a:ea typeface="Arial"/>
                <a:cs typeface="Arial"/>
                <a:sym typeface="Arial"/>
                <a:hlinkClick r:id="rId3"/>
              </a:rPr>
              <a:t>自動休憩設定</a:t>
            </a:r>
            <a:r>
              <a:rPr lang="ja-JP" sz="1050">
                <a:solidFill>
                  <a:srgbClr val="7F7F7F"/>
                </a:solidFill>
                <a:latin typeface="Arial"/>
                <a:ea typeface="Arial"/>
                <a:cs typeface="Arial"/>
                <a:sym typeface="Arial"/>
              </a:rPr>
              <a:t>」で設定ができます。</a:t>
            </a: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p:txBody>
      </p:sp>
      <p:sp>
        <p:nvSpPr>
          <p:cNvPr id="502" name="Google Shape;502;p35"/>
          <p:cNvSpPr txBox="1"/>
          <p:nvPr/>
        </p:nvSpPr>
        <p:spPr>
          <a:xfrm>
            <a:off x="276441" y="5519956"/>
            <a:ext cx="6241311" cy="5770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こちらの自動休憩設定で設定できる管理方法は2種類あります。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a:t>
            </a:r>
            <a:r>
              <a:rPr lang="ja-JP" sz="1050">
                <a:solidFill>
                  <a:srgbClr val="7F7F7F"/>
                </a:solidFill>
              </a:rPr>
              <a:t>時間</a:t>
            </a:r>
            <a:r>
              <a:rPr lang="ja-JP" sz="1050">
                <a:solidFill>
                  <a:srgbClr val="7F7F7F"/>
                </a:solidFill>
                <a:latin typeface="Arial"/>
                <a:ea typeface="Arial"/>
                <a:cs typeface="Arial"/>
                <a:sym typeface="Arial"/>
              </a:rPr>
              <a:t>で管理」「</a:t>
            </a:r>
            <a:r>
              <a:rPr lang="ja-JP" sz="1050">
                <a:solidFill>
                  <a:srgbClr val="7F7F7F"/>
                </a:solidFill>
              </a:rPr>
              <a:t>時刻</a:t>
            </a:r>
            <a:r>
              <a:rPr lang="ja-JP" sz="1050">
                <a:solidFill>
                  <a:srgbClr val="7F7F7F"/>
                </a:solidFill>
                <a:latin typeface="Arial"/>
                <a:ea typeface="Arial"/>
                <a:cs typeface="Arial"/>
                <a:sym typeface="Arial"/>
              </a:rPr>
              <a:t>で管理」のいずれかから選択することができます。また、同じグループやスタッフ種別に対して、この2種類の併用の設定はできかねます。</a:t>
            </a:r>
            <a:endParaRPr sz="1050">
              <a:solidFill>
                <a:srgbClr val="7F7F7F"/>
              </a:solidFill>
              <a:latin typeface="Arial"/>
              <a:ea typeface="Arial"/>
              <a:cs typeface="Arial"/>
              <a:sym typeface="Arial"/>
            </a:endParaRPr>
          </a:p>
        </p:txBody>
      </p:sp>
      <p:sp>
        <p:nvSpPr>
          <p:cNvPr id="503" name="Google Shape;503;p35"/>
          <p:cNvSpPr txBox="1"/>
          <p:nvPr/>
        </p:nvSpPr>
        <p:spPr>
          <a:xfrm>
            <a:off x="276442" y="6329167"/>
            <a:ext cx="6241200" cy="9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■時刻で管理</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休憩時間として設定したい時間帯を設定して、休憩時間として反映させることができます。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時間帯の設定は、</a:t>
            </a:r>
            <a:r>
              <a:rPr lang="ja-JP" sz="1050">
                <a:solidFill>
                  <a:srgbClr val="7F7F7F"/>
                </a:solidFill>
              </a:rPr>
              <a:t>6</a:t>
            </a:r>
            <a:r>
              <a:rPr lang="ja-JP" sz="1050">
                <a:solidFill>
                  <a:srgbClr val="7F7F7F"/>
                </a:solidFill>
                <a:latin typeface="Arial"/>
                <a:ea typeface="Arial"/>
                <a:cs typeface="Arial"/>
                <a:sym typeface="Arial"/>
              </a:rPr>
              <a:t>つまで設定が可能になります。</a:t>
            </a: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rPr>
              <a:t>　</a:t>
            </a:r>
            <a:r>
              <a:rPr lang="ja-JP" sz="1050">
                <a:solidFill>
                  <a:srgbClr val="7F7F7F"/>
                </a:solidFill>
                <a:latin typeface="Arial"/>
                <a:ea typeface="Arial"/>
                <a:cs typeface="Arial"/>
                <a:sym typeface="Arial"/>
              </a:rPr>
              <a:t>例：12：00～13：00、15：00～15：30を休憩とする。</a:t>
            </a:r>
            <a:endParaRPr sz="1050">
              <a:solidFill>
                <a:srgbClr val="7F7F7F"/>
              </a:solidFill>
              <a:latin typeface="Arial"/>
              <a:ea typeface="Arial"/>
              <a:cs typeface="Arial"/>
              <a:sym typeface="Arial"/>
            </a:endParaRPr>
          </a:p>
        </p:txBody>
      </p:sp>
      <p:pic>
        <p:nvPicPr>
          <p:cNvPr id="504" name="Google Shape;504;p35"/>
          <p:cNvPicPr preferRelativeResize="0"/>
          <p:nvPr/>
        </p:nvPicPr>
        <p:blipFill rotWithShape="1">
          <a:blip r:embed="rId4">
            <a:alphaModFix/>
          </a:blip>
          <a:srcRect/>
          <a:stretch/>
        </p:blipFill>
        <p:spPr>
          <a:xfrm>
            <a:off x="1089000" y="7342993"/>
            <a:ext cx="4680001" cy="568170"/>
          </a:xfrm>
          <a:prstGeom prst="rect">
            <a:avLst/>
          </a:prstGeom>
          <a:noFill/>
          <a:ln>
            <a:noFill/>
          </a:ln>
          <a:effectLst>
            <a:outerShdw blurRad="50800" dist="38100" dir="2700000" algn="tl" rotWithShape="0">
              <a:srgbClr val="000000">
                <a:alpha val="40000"/>
              </a:srgbClr>
            </a:outerShdw>
          </a:effectLst>
        </p:spPr>
      </p:pic>
      <p:sp>
        <p:nvSpPr>
          <p:cNvPr id="505" name="Google Shape;505;p35"/>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grpSp>
        <p:nvGrpSpPr>
          <p:cNvPr id="506" name="Google Shape;506;p35"/>
          <p:cNvGrpSpPr/>
          <p:nvPr/>
        </p:nvGrpSpPr>
        <p:grpSpPr>
          <a:xfrm>
            <a:off x="520831" y="2128475"/>
            <a:ext cx="5663889" cy="3103676"/>
            <a:chOff x="520831" y="2433275"/>
            <a:chExt cx="5663889" cy="3103676"/>
          </a:xfrm>
        </p:grpSpPr>
        <p:pic>
          <p:nvPicPr>
            <p:cNvPr id="507" name="Google Shape;507;p35"/>
            <p:cNvPicPr preferRelativeResize="0"/>
            <p:nvPr/>
          </p:nvPicPr>
          <p:blipFill>
            <a:blip r:embed="rId5">
              <a:alphaModFix/>
            </a:blip>
            <a:stretch>
              <a:fillRect/>
            </a:stretch>
          </p:blipFill>
          <p:spPr>
            <a:xfrm>
              <a:off x="520831" y="2688324"/>
              <a:ext cx="5663889" cy="2848627"/>
            </a:xfrm>
            <a:prstGeom prst="rect">
              <a:avLst/>
            </a:prstGeom>
            <a:noFill/>
            <a:ln>
              <a:noFill/>
            </a:ln>
            <a:effectLst>
              <a:outerShdw blurRad="57150" dist="19050" dir="5400000" algn="bl" rotWithShape="0">
                <a:srgbClr val="000000">
                  <a:alpha val="50000"/>
                </a:srgbClr>
              </a:outerShdw>
            </a:effectLst>
          </p:spPr>
        </p:pic>
        <p:sp>
          <p:nvSpPr>
            <p:cNvPr id="508" name="Google Shape;508;p35"/>
            <p:cNvSpPr/>
            <p:nvPr/>
          </p:nvSpPr>
          <p:spPr>
            <a:xfrm>
              <a:off x="4446800" y="2711375"/>
              <a:ext cx="1028100" cy="2571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4958800" y="4999825"/>
              <a:ext cx="1028100" cy="2259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txBox="1"/>
            <p:nvPr/>
          </p:nvSpPr>
          <p:spPr>
            <a:xfrm>
              <a:off x="4183625" y="2433275"/>
              <a:ext cx="372300" cy="3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a:solidFill>
                    <a:srgbClr val="E06666"/>
                  </a:solidFill>
                </a:rPr>
                <a:t>①</a:t>
              </a:r>
              <a:endParaRPr>
                <a:solidFill>
                  <a:srgbClr val="E06666"/>
                </a:solidFill>
              </a:endParaRPr>
            </a:p>
          </p:txBody>
        </p:sp>
        <p:sp>
          <p:nvSpPr>
            <p:cNvPr id="511" name="Google Shape;511;p35"/>
            <p:cNvSpPr txBox="1"/>
            <p:nvPr/>
          </p:nvSpPr>
          <p:spPr>
            <a:xfrm>
              <a:off x="4701725" y="4691125"/>
              <a:ext cx="372300" cy="3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a:solidFill>
                    <a:srgbClr val="E06666"/>
                  </a:solidFill>
                </a:rPr>
                <a:t>②</a:t>
              </a:r>
              <a:endParaRPr>
                <a:solidFill>
                  <a:srgbClr val="E06666"/>
                </a:solidFil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36"/>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7F7F7F"/>
              </a:buClr>
              <a:buSzPts val="1800"/>
              <a:buFont typeface="Arial"/>
              <a:buNone/>
            </a:pPr>
            <a:r>
              <a:rPr lang="ja-JP" sz="1800" b="1">
                <a:solidFill>
                  <a:srgbClr val="7F7F7F"/>
                </a:solidFill>
                <a:latin typeface="Arial"/>
                <a:ea typeface="Arial"/>
                <a:cs typeface="Arial"/>
                <a:sym typeface="Arial"/>
              </a:rPr>
              <a:t>４.　休憩時間の計算方法</a:t>
            </a:r>
            <a:endParaRPr/>
          </a:p>
        </p:txBody>
      </p:sp>
      <p:sp>
        <p:nvSpPr>
          <p:cNvPr id="517" name="Google Shape;517;p36"/>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24</a:t>
            </a:fld>
            <a:endParaRPr sz="900">
              <a:solidFill>
                <a:srgbClr val="D0CECE"/>
              </a:solidFill>
              <a:latin typeface="Calibri"/>
              <a:ea typeface="Calibri"/>
              <a:cs typeface="Calibri"/>
              <a:sym typeface="Calibri"/>
            </a:endParaRPr>
          </a:p>
        </p:txBody>
      </p:sp>
      <p:cxnSp>
        <p:nvCxnSpPr>
          <p:cNvPr id="518" name="Google Shape;518;p36"/>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grpSp>
        <p:nvGrpSpPr>
          <p:cNvPr id="519" name="Google Shape;519;p36"/>
          <p:cNvGrpSpPr/>
          <p:nvPr/>
        </p:nvGrpSpPr>
        <p:grpSpPr>
          <a:xfrm>
            <a:off x="0" y="348541"/>
            <a:ext cx="6858000" cy="57859"/>
            <a:chOff x="276446" y="1127056"/>
            <a:chExt cx="6241312" cy="45084"/>
          </a:xfrm>
        </p:grpSpPr>
        <p:cxnSp>
          <p:nvCxnSpPr>
            <p:cNvPr id="520" name="Google Shape;520;p36"/>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521" name="Google Shape;521;p36"/>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522" name="Google Shape;522;p36"/>
          <p:cNvSpPr txBox="1"/>
          <p:nvPr/>
        </p:nvSpPr>
        <p:spPr>
          <a:xfrm>
            <a:off x="276443" y="1117547"/>
            <a:ext cx="6241200" cy="10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■時間で管理</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出勤打刻からの経過した拘束時間で、何時間の休憩を反映させるかが設定ができます。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複数設定が可能になります。</a:t>
            </a: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例：　8時間0分以上の拘束時間の場合、1時間の休憩とする。</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　　　6時間0分以上の拘束時間の場合、45分の休憩とする。</a:t>
            </a:r>
            <a:endParaRPr sz="1050">
              <a:solidFill>
                <a:srgbClr val="7F7F7F"/>
              </a:solidFill>
              <a:latin typeface="Arial"/>
              <a:ea typeface="Arial"/>
              <a:cs typeface="Arial"/>
              <a:sym typeface="Arial"/>
            </a:endParaRPr>
          </a:p>
        </p:txBody>
      </p:sp>
      <p:graphicFrame>
        <p:nvGraphicFramePr>
          <p:cNvPr id="523" name="Google Shape;523;p36"/>
          <p:cNvGraphicFramePr/>
          <p:nvPr/>
        </p:nvGraphicFramePr>
        <p:xfrm>
          <a:off x="308342" y="4111740"/>
          <a:ext cx="5966900" cy="1730875"/>
        </p:xfrm>
        <a:graphic>
          <a:graphicData uri="http://schemas.openxmlformats.org/drawingml/2006/table">
            <a:tbl>
              <a:tblPr>
                <a:noFill/>
                <a:tableStyleId>{E24E9AD8-4124-4E74-8C64-07CE461941A3}</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45557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普通勤務優先</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rPr>
                        <a:t>深夜時間以外で、シフト内労働にあたる時間から優先して休憩時間を引きます。</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41910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深夜労働優先</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rPr>
                        <a:t>深夜時間があれば、その時間から優先して休憩時間を引きます。</a:t>
                      </a:r>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41805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シフト外労働優先</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rPr>
                        <a:t>シフト外労働時間から優先して休憩時間を引きます。</a:t>
                      </a:r>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43815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シフト外＆深夜労働優先</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rPr>
                        <a:t>シフト外労働時間且つ深夜時間である時間から優先して休憩時間を引きます。</a:t>
                      </a:r>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bl>
          </a:graphicData>
        </a:graphic>
      </p:graphicFrame>
      <p:sp>
        <p:nvSpPr>
          <p:cNvPr id="524" name="Google Shape;524;p36"/>
          <p:cNvSpPr txBox="1"/>
          <p:nvPr/>
        </p:nvSpPr>
        <p:spPr>
          <a:xfrm>
            <a:off x="276441" y="3696242"/>
            <a:ext cx="6241200" cy="4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《優先的に引く時間について》</a:t>
            </a:r>
            <a:endParaRPr/>
          </a:p>
          <a:p>
            <a:pPr marL="0" marR="0" lvl="0" indent="0" algn="l" rtl="0">
              <a:spcBef>
                <a:spcPts val="0"/>
              </a:spcBef>
              <a:spcAft>
                <a:spcPts val="0"/>
              </a:spcAft>
              <a:buNone/>
            </a:pPr>
            <a:r>
              <a:rPr lang="ja-JP" sz="1050">
                <a:solidFill>
                  <a:srgbClr val="7F7F7F"/>
                </a:solidFill>
                <a:latin typeface="Arial"/>
                <a:ea typeface="Arial"/>
                <a:cs typeface="Arial"/>
                <a:sym typeface="Arial"/>
              </a:rPr>
              <a:t>どの労働時間から優先的に休憩時間を引くのかを選択できます。</a:t>
            </a:r>
            <a:endParaRPr sz="1050">
              <a:solidFill>
                <a:srgbClr val="7F7F7F"/>
              </a:solidFill>
              <a:latin typeface="Arial"/>
              <a:ea typeface="Arial"/>
              <a:cs typeface="Arial"/>
              <a:sym typeface="Arial"/>
            </a:endParaRPr>
          </a:p>
        </p:txBody>
      </p:sp>
      <p:sp>
        <p:nvSpPr>
          <p:cNvPr id="525" name="Google Shape;525;p36"/>
          <p:cNvSpPr txBox="1"/>
          <p:nvPr/>
        </p:nvSpPr>
        <p:spPr>
          <a:xfrm>
            <a:off x="308343" y="6087867"/>
            <a:ext cx="6241200" cy="4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《計算方法について》</a:t>
            </a:r>
            <a:endParaRPr/>
          </a:p>
          <a:p>
            <a:pPr marL="0" marR="0" lvl="0" indent="0" algn="l" rtl="0">
              <a:spcBef>
                <a:spcPts val="0"/>
              </a:spcBef>
              <a:spcAft>
                <a:spcPts val="0"/>
              </a:spcAft>
              <a:buNone/>
            </a:pPr>
            <a:r>
              <a:rPr lang="ja-JP" sz="1050">
                <a:solidFill>
                  <a:srgbClr val="7F7F7F"/>
                </a:solidFill>
                <a:latin typeface="Arial"/>
                <a:ea typeface="Arial"/>
                <a:cs typeface="Arial"/>
                <a:sym typeface="Arial"/>
              </a:rPr>
              <a:t>自動休憩を設定している状態で、打刻でも休憩を取得した際の計算方法を選択できます。</a:t>
            </a:r>
            <a:endParaRPr sz="1050">
              <a:solidFill>
                <a:srgbClr val="7F7F7F"/>
              </a:solidFill>
              <a:latin typeface="Arial"/>
              <a:ea typeface="Arial"/>
              <a:cs typeface="Arial"/>
              <a:sym typeface="Arial"/>
            </a:endParaRPr>
          </a:p>
        </p:txBody>
      </p:sp>
      <p:graphicFrame>
        <p:nvGraphicFramePr>
          <p:cNvPr id="526" name="Google Shape;526;p36"/>
          <p:cNvGraphicFramePr/>
          <p:nvPr/>
        </p:nvGraphicFramePr>
        <p:xfrm>
          <a:off x="308342" y="6499581"/>
          <a:ext cx="5966900" cy="1267000"/>
        </p:xfrm>
        <a:graphic>
          <a:graphicData uri="http://schemas.openxmlformats.org/drawingml/2006/table">
            <a:tbl>
              <a:tblPr>
                <a:noFill/>
                <a:tableStyleId>{E24E9AD8-4124-4E74-8C64-07CE461941A3}</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63835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どちらか大きい方を採用</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自動休憩を1時間と設定していた場合</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打刻での休憩が1時間15分だった場合、休憩時間は1時間15分</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打刻での休憩が45分だった場合、休憩時間は1時間になります。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62865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合算</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自動休憩を1時間と設定していた場合</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打刻で15分の休憩を取得すると、休憩時間は1時間15分になります。</a:t>
                      </a:r>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527" name="Google Shape;527;p36"/>
          <p:cNvPicPr preferRelativeResize="0"/>
          <p:nvPr/>
        </p:nvPicPr>
        <p:blipFill rotWithShape="1">
          <a:blip r:embed="rId3">
            <a:alphaModFix/>
          </a:blip>
          <a:srcRect/>
          <a:stretch/>
        </p:blipFill>
        <p:spPr>
          <a:xfrm>
            <a:off x="1089000" y="2391356"/>
            <a:ext cx="4680000" cy="868195"/>
          </a:xfrm>
          <a:prstGeom prst="rect">
            <a:avLst/>
          </a:prstGeom>
          <a:noFill/>
          <a:ln>
            <a:noFill/>
          </a:ln>
          <a:effectLst>
            <a:outerShdw blurRad="50800" dist="38100" dir="2700000" algn="tl" rotWithShape="0">
              <a:srgbClr val="000000">
                <a:alpha val="40000"/>
              </a:srgbClr>
            </a:outerShdw>
          </a:effectLst>
        </p:spPr>
      </p:pic>
      <p:sp>
        <p:nvSpPr>
          <p:cNvPr id="528" name="Google Shape;528;p36"/>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7"/>
          <p:cNvSpPr txBox="1">
            <a:spLocks noGrp="1"/>
          </p:cNvSpPr>
          <p:nvPr>
            <p:ph type="title"/>
          </p:nvPr>
        </p:nvSpPr>
        <p:spPr>
          <a:xfrm>
            <a:off x="464819" y="4156467"/>
            <a:ext cx="5928361" cy="52238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3200"/>
              <a:buFont typeface="Arial"/>
              <a:buNone/>
            </a:pPr>
            <a:r>
              <a:rPr lang="ja-JP" sz="3200" b="0" i="0" u="none" strike="noStrike" cap="none">
                <a:solidFill>
                  <a:srgbClr val="7F7F7F"/>
                </a:solidFill>
                <a:latin typeface="Arial"/>
                <a:ea typeface="Arial"/>
                <a:cs typeface="Arial"/>
                <a:sym typeface="Arial"/>
              </a:rPr>
              <a:t>シフトの設定をしよう</a:t>
            </a:r>
            <a:endParaRPr sz="1050" b="0" i="0" u="none" strike="noStrike" cap="none">
              <a:solidFill>
                <a:srgbClr val="7F7F7F"/>
              </a:solidFill>
              <a:latin typeface="Arial"/>
              <a:ea typeface="Arial"/>
              <a:cs typeface="Arial"/>
              <a:sym typeface="Arial"/>
            </a:endParaRPr>
          </a:p>
        </p:txBody>
      </p:sp>
      <p:sp>
        <p:nvSpPr>
          <p:cNvPr id="534" name="Google Shape;534;p37"/>
          <p:cNvSpPr txBox="1">
            <a:spLocks noGrp="1"/>
          </p:cNvSpPr>
          <p:nvPr>
            <p:ph type="sldNum" idx="12"/>
          </p:nvPr>
        </p:nvSpPr>
        <p:spPr>
          <a:xfrm>
            <a:off x="5228474" y="8795083"/>
            <a:ext cx="1543050" cy="32660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25</a:t>
            </a:fld>
            <a:endParaRPr sz="900">
              <a:solidFill>
                <a:srgbClr val="D0CECE"/>
              </a:solidFill>
              <a:latin typeface="Calibri"/>
              <a:ea typeface="Calibri"/>
              <a:cs typeface="Calibri"/>
              <a:sym typeface="Calibri"/>
            </a:endParaRPr>
          </a:p>
        </p:txBody>
      </p:sp>
      <p:pic>
        <p:nvPicPr>
          <p:cNvPr id="535" name="Google Shape;535;p37"/>
          <p:cNvPicPr preferRelativeResize="0"/>
          <p:nvPr/>
        </p:nvPicPr>
        <p:blipFill rotWithShape="1">
          <a:blip r:embed="rId3">
            <a:alphaModFix/>
          </a:blip>
          <a:srcRect/>
          <a:stretch/>
        </p:blipFill>
        <p:spPr>
          <a:xfrm>
            <a:off x="709594" y="4071555"/>
            <a:ext cx="606317" cy="606317"/>
          </a:xfrm>
          <a:prstGeom prst="rect">
            <a:avLst/>
          </a:prstGeom>
          <a:noFill/>
          <a:ln>
            <a:noFill/>
          </a:ln>
        </p:spPr>
      </p:pic>
      <p:pic>
        <p:nvPicPr>
          <p:cNvPr id="536" name="Google Shape;536;p37"/>
          <p:cNvPicPr preferRelativeResize="0"/>
          <p:nvPr/>
        </p:nvPicPr>
        <p:blipFill rotWithShape="1">
          <a:blip r:embed="rId3">
            <a:alphaModFix/>
          </a:blip>
          <a:srcRect/>
          <a:stretch/>
        </p:blipFill>
        <p:spPr>
          <a:xfrm>
            <a:off x="5542086" y="4071555"/>
            <a:ext cx="606317" cy="606317"/>
          </a:xfrm>
          <a:prstGeom prst="rect">
            <a:avLst/>
          </a:prstGeom>
          <a:noFill/>
          <a:ln>
            <a:noFill/>
          </a:ln>
        </p:spPr>
      </p:pic>
      <p:grpSp>
        <p:nvGrpSpPr>
          <p:cNvPr id="537" name="Google Shape;537;p37"/>
          <p:cNvGrpSpPr/>
          <p:nvPr/>
        </p:nvGrpSpPr>
        <p:grpSpPr>
          <a:xfrm>
            <a:off x="0" y="348541"/>
            <a:ext cx="6858000" cy="57859"/>
            <a:chOff x="276446" y="1127056"/>
            <a:chExt cx="6241312" cy="45084"/>
          </a:xfrm>
        </p:grpSpPr>
        <p:cxnSp>
          <p:nvCxnSpPr>
            <p:cNvPr id="538" name="Google Shape;538;p37"/>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539" name="Google Shape;539;p37"/>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540" name="Google Shape;540;p37"/>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38"/>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solidFill>
                  <a:srgbClr val="7F7F7F"/>
                </a:solidFill>
                <a:latin typeface="Arial"/>
                <a:ea typeface="Arial"/>
                <a:cs typeface="Arial"/>
                <a:sym typeface="Arial"/>
              </a:rPr>
              <a:t>１．シフ</a:t>
            </a:r>
            <a:r>
              <a:rPr lang="ja-JP" sz="1800" b="1">
                <a:solidFill>
                  <a:srgbClr val="7F7F7F"/>
                </a:solidFill>
                <a:latin typeface="Arial"/>
                <a:ea typeface="Arial"/>
                <a:cs typeface="Arial"/>
                <a:sym typeface="Arial"/>
              </a:rPr>
              <a:t>トパターン作成</a:t>
            </a:r>
            <a:endParaRPr sz="1100" b="0" i="0" u="none" strike="noStrike" cap="none">
              <a:solidFill>
                <a:srgbClr val="FF0000"/>
              </a:solidFill>
              <a:latin typeface="Arial"/>
              <a:ea typeface="Arial"/>
              <a:cs typeface="Arial"/>
              <a:sym typeface="Arial"/>
            </a:endParaRPr>
          </a:p>
        </p:txBody>
      </p:sp>
      <p:sp>
        <p:nvSpPr>
          <p:cNvPr id="546" name="Google Shape;546;p38"/>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26</a:t>
            </a:fld>
            <a:endParaRPr sz="900">
              <a:solidFill>
                <a:srgbClr val="D0CECE"/>
              </a:solidFill>
              <a:latin typeface="Calibri"/>
              <a:ea typeface="Calibri"/>
              <a:cs typeface="Calibri"/>
              <a:sym typeface="Calibri"/>
            </a:endParaRPr>
          </a:p>
        </p:txBody>
      </p:sp>
      <p:cxnSp>
        <p:nvCxnSpPr>
          <p:cNvPr id="547" name="Google Shape;547;p38"/>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grpSp>
        <p:nvGrpSpPr>
          <p:cNvPr id="548" name="Google Shape;548;p38"/>
          <p:cNvGrpSpPr/>
          <p:nvPr/>
        </p:nvGrpSpPr>
        <p:grpSpPr>
          <a:xfrm>
            <a:off x="276445" y="951339"/>
            <a:ext cx="6241311" cy="560661"/>
            <a:chOff x="276445" y="997059"/>
            <a:chExt cx="6241311" cy="560661"/>
          </a:xfrm>
        </p:grpSpPr>
        <p:sp>
          <p:nvSpPr>
            <p:cNvPr id="549" name="Google Shape;549;p38"/>
            <p:cNvSpPr txBox="1"/>
            <p:nvPr/>
          </p:nvSpPr>
          <p:spPr>
            <a:xfrm>
              <a:off x="276445" y="997059"/>
              <a:ext cx="6241311" cy="30674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sz="1400">
                  <a:solidFill>
                    <a:srgbClr val="7F7F7F"/>
                  </a:solidFill>
                  <a:latin typeface="Arial"/>
                  <a:ea typeface="Arial"/>
                  <a:cs typeface="Arial"/>
                  <a:sym typeface="Arial"/>
                </a:rPr>
                <a:t>１．シフトパターン作成</a:t>
              </a:r>
              <a:endParaRPr sz="1100">
                <a:solidFill>
                  <a:srgbClr val="7F7F7F"/>
                </a:solidFill>
                <a:latin typeface="Arial"/>
                <a:ea typeface="Arial"/>
                <a:cs typeface="Arial"/>
                <a:sym typeface="Arial"/>
              </a:endParaRPr>
            </a:p>
          </p:txBody>
        </p:sp>
        <p:sp>
          <p:nvSpPr>
            <p:cNvPr id="550" name="Google Shape;550;p38"/>
            <p:cNvSpPr txBox="1"/>
            <p:nvPr/>
          </p:nvSpPr>
          <p:spPr>
            <a:xfrm>
              <a:off x="276445" y="1303804"/>
              <a:ext cx="6241311"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a:t>
              </a:r>
              <a:r>
                <a:rPr lang="ja-JP" sz="1050">
                  <a:solidFill>
                    <a:srgbClr val="7F7F7F"/>
                  </a:solidFill>
                </a:rPr>
                <a:t>「基本情報設定」＞「初期設定一覧」＞「</a:t>
              </a:r>
              <a:r>
                <a:rPr lang="ja-JP" sz="1050" u="sng">
                  <a:solidFill>
                    <a:schemeClr val="hlink"/>
                  </a:solidFill>
                  <a:hlinkClick r:id="rId3"/>
                </a:rPr>
                <a:t>シフトパターン作成</a:t>
              </a:r>
              <a:r>
                <a:rPr lang="ja-JP" sz="1050">
                  <a:solidFill>
                    <a:srgbClr val="7F7F7F"/>
                  </a:solidFill>
                </a:rPr>
                <a:t>」で設定ができます。</a:t>
              </a:r>
              <a:endParaRPr sz="1050">
                <a:solidFill>
                  <a:srgbClr val="7F7F7F"/>
                </a:solidFill>
                <a:latin typeface="Arial"/>
                <a:ea typeface="Arial"/>
                <a:cs typeface="Arial"/>
                <a:sym typeface="Arial"/>
              </a:endParaRPr>
            </a:p>
          </p:txBody>
        </p:sp>
      </p:grpSp>
      <p:grpSp>
        <p:nvGrpSpPr>
          <p:cNvPr id="551" name="Google Shape;551;p38"/>
          <p:cNvGrpSpPr/>
          <p:nvPr/>
        </p:nvGrpSpPr>
        <p:grpSpPr>
          <a:xfrm>
            <a:off x="0" y="348541"/>
            <a:ext cx="6858000" cy="57859"/>
            <a:chOff x="276446" y="1127056"/>
            <a:chExt cx="6241312" cy="45084"/>
          </a:xfrm>
        </p:grpSpPr>
        <p:cxnSp>
          <p:nvCxnSpPr>
            <p:cNvPr id="552" name="Google Shape;552;p38"/>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553" name="Google Shape;553;p38"/>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554" name="Google Shape;554;p38"/>
          <p:cNvSpPr txBox="1"/>
          <p:nvPr/>
        </p:nvSpPr>
        <p:spPr>
          <a:xfrm>
            <a:off x="306023" y="4669964"/>
            <a:ext cx="6241311" cy="4154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左上に表示されている「新規作成」ボタンをクリックすると新規シフトパターンの登録画面へ移動します。</a:t>
            </a:r>
            <a:endParaRPr sz="1050">
              <a:solidFill>
                <a:srgbClr val="7F7F7F"/>
              </a:solidFill>
              <a:latin typeface="Arial"/>
              <a:ea typeface="Arial"/>
              <a:cs typeface="Arial"/>
              <a:sym typeface="Arial"/>
            </a:endParaRPr>
          </a:p>
        </p:txBody>
      </p:sp>
      <p:sp>
        <p:nvSpPr>
          <p:cNvPr id="555" name="Google Shape;555;p38"/>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pic>
        <p:nvPicPr>
          <p:cNvPr id="556" name="Google Shape;556;p38"/>
          <p:cNvPicPr preferRelativeResize="0"/>
          <p:nvPr/>
        </p:nvPicPr>
        <p:blipFill>
          <a:blip r:embed="rId4">
            <a:alphaModFix/>
          </a:blip>
          <a:stretch>
            <a:fillRect/>
          </a:stretch>
        </p:blipFill>
        <p:spPr>
          <a:xfrm>
            <a:off x="401489" y="1633920"/>
            <a:ext cx="6055022" cy="2807445"/>
          </a:xfrm>
          <a:prstGeom prst="rect">
            <a:avLst/>
          </a:prstGeom>
          <a:noFill/>
          <a:ln>
            <a:noFill/>
          </a:ln>
          <a:effectLst>
            <a:outerShdw blurRad="57150" dist="19050" dir="5400000" algn="bl" rotWithShape="0">
              <a:srgbClr val="000000">
                <a:alpha val="50000"/>
              </a:srgbClr>
            </a:outerShdw>
          </a:effectLst>
        </p:spPr>
      </p:pic>
      <p:sp>
        <p:nvSpPr>
          <p:cNvPr id="557" name="Google Shape;557;p38"/>
          <p:cNvSpPr/>
          <p:nvPr/>
        </p:nvSpPr>
        <p:spPr>
          <a:xfrm>
            <a:off x="1450550" y="1658650"/>
            <a:ext cx="1028100" cy="2448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8"/>
          <p:cNvSpPr/>
          <p:nvPr/>
        </p:nvSpPr>
        <p:spPr>
          <a:xfrm>
            <a:off x="4094600" y="2319050"/>
            <a:ext cx="911100" cy="1659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8"/>
          <p:cNvSpPr txBox="1"/>
          <p:nvPr/>
        </p:nvSpPr>
        <p:spPr>
          <a:xfrm>
            <a:off x="1211875" y="1358700"/>
            <a:ext cx="354900" cy="3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a:solidFill>
                  <a:srgbClr val="E06666"/>
                </a:solidFill>
              </a:rPr>
              <a:t>①</a:t>
            </a:r>
            <a:endParaRPr>
              <a:solidFill>
                <a:srgbClr val="E06666"/>
              </a:solidFill>
            </a:endParaRPr>
          </a:p>
        </p:txBody>
      </p:sp>
      <p:sp>
        <p:nvSpPr>
          <p:cNvPr id="560" name="Google Shape;560;p38"/>
          <p:cNvSpPr txBox="1"/>
          <p:nvPr/>
        </p:nvSpPr>
        <p:spPr>
          <a:xfrm>
            <a:off x="3818575" y="2086375"/>
            <a:ext cx="354900" cy="3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a:solidFill>
                  <a:srgbClr val="E06666"/>
                </a:solidFill>
              </a:rPr>
              <a:t>②</a:t>
            </a:r>
            <a:endParaRPr>
              <a:solidFill>
                <a:srgbClr val="E06666"/>
              </a:solidFill>
            </a:endParaRPr>
          </a:p>
        </p:txBody>
      </p:sp>
      <p:pic>
        <p:nvPicPr>
          <p:cNvPr id="561" name="Google Shape;561;p38"/>
          <p:cNvPicPr preferRelativeResize="0"/>
          <p:nvPr/>
        </p:nvPicPr>
        <p:blipFill>
          <a:blip r:embed="rId5">
            <a:alphaModFix/>
          </a:blip>
          <a:stretch>
            <a:fillRect/>
          </a:stretch>
        </p:blipFill>
        <p:spPr>
          <a:xfrm>
            <a:off x="570425" y="5268452"/>
            <a:ext cx="5717151" cy="1952700"/>
          </a:xfrm>
          <a:prstGeom prst="rect">
            <a:avLst/>
          </a:prstGeom>
          <a:noFill/>
          <a:ln>
            <a:noFill/>
          </a:ln>
          <a:effectLst>
            <a:outerShdw blurRad="57150" dist="19050" dir="5400000" algn="bl" rotWithShape="0">
              <a:srgbClr val="000000">
                <a:alpha val="50000"/>
              </a:srgbClr>
            </a:outerShdw>
          </a:effectLst>
        </p:spPr>
      </p:pic>
      <p:sp>
        <p:nvSpPr>
          <p:cNvPr id="562" name="Google Shape;562;p38"/>
          <p:cNvSpPr/>
          <p:nvPr/>
        </p:nvSpPr>
        <p:spPr>
          <a:xfrm>
            <a:off x="575325" y="6389775"/>
            <a:ext cx="483600" cy="1959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9"/>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27</a:t>
            </a:fld>
            <a:endParaRPr sz="900">
              <a:solidFill>
                <a:srgbClr val="D0CECE"/>
              </a:solidFill>
              <a:latin typeface="Calibri"/>
              <a:ea typeface="Calibri"/>
              <a:cs typeface="Calibri"/>
              <a:sym typeface="Calibri"/>
            </a:endParaRPr>
          </a:p>
        </p:txBody>
      </p:sp>
      <p:sp>
        <p:nvSpPr>
          <p:cNvPr id="568" name="Google Shape;568;p39"/>
          <p:cNvSpPr txBox="1"/>
          <p:nvPr/>
        </p:nvSpPr>
        <p:spPr>
          <a:xfrm>
            <a:off x="306022" y="974486"/>
            <a:ext cx="6241311" cy="4154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シフト情報を設定し「追加」ボタンを押すとシフトパターン</a:t>
            </a:r>
            <a:r>
              <a:rPr lang="ja-JP" sz="1050">
                <a:solidFill>
                  <a:srgbClr val="7F7F7F"/>
                </a:solidFill>
              </a:rPr>
              <a:t>の登録</a:t>
            </a:r>
            <a:r>
              <a:rPr lang="ja-JP" sz="1050">
                <a:solidFill>
                  <a:srgbClr val="7F7F7F"/>
                </a:solidFill>
                <a:latin typeface="Arial"/>
                <a:ea typeface="Arial"/>
                <a:cs typeface="Arial"/>
                <a:sym typeface="Arial"/>
              </a:rPr>
              <a:t>が完了します。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「早番」「遅番」「通し」など、必要な分だけシフトのご登録をお願いいたします。</a:t>
            </a:r>
            <a:endParaRPr sz="1050">
              <a:solidFill>
                <a:srgbClr val="7F7F7F"/>
              </a:solidFill>
              <a:latin typeface="Arial"/>
              <a:ea typeface="Arial"/>
              <a:cs typeface="Arial"/>
              <a:sym typeface="Arial"/>
            </a:endParaRPr>
          </a:p>
        </p:txBody>
      </p:sp>
      <p:grpSp>
        <p:nvGrpSpPr>
          <p:cNvPr id="569" name="Google Shape;569;p39"/>
          <p:cNvGrpSpPr/>
          <p:nvPr/>
        </p:nvGrpSpPr>
        <p:grpSpPr>
          <a:xfrm>
            <a:off x="0" y="348541"/>
            <a:ext cx="6858000" cy="57859"/>
            <a:chOff x="276446" y="1127056"/>
            <a:chExt cx="6241312" cy="45084"/>
          </a:xfrm>
        </p:grpSpPr>
        <p:cxnSp>
          <p:nvCxnSpPr>
            <p:cNvPr id="570" name="Google Shape;570;p39"/>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571" name="Google Shape;571;p39"/>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572" name="Google Shape;572;p39"/>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solidFill>
                  <a:srgbClr val="7F7F7F"/>
                </a:solidFill>
                <a:latin typeface="Arial"/>
                <a:ea typeface="Arial"/>
                <a:cs typeface="Arial"/>
                <a:sym typeface="Arial"/>
              </a:rPr>
              <a:t>１．シフト</a:t>
            </a:r>
            <a:r>
              <a:rPr lang="ja-JP" sz="1800" b="1">
                <a:solidFill>
                  <a:srgbClr val="7F7F7F"/>
                </a:solidFill>
                <a:latin typeface="Arial"/>
                <a:ea typeface="Arial"/>
                <a:cs typeface="Arial"/>
                <a:sym typeface="Arial"/>
              </a:rPr>
              <a:t>パターン作成</a:t>
            </a:r>
            <a:endParaRPr sz="1100" b="0" i="0" u="none" strike="noStrike" cap="none">
              <a:solidFill>
                <a:srgbClr val="FF0000"/>
              </a:solidFill>
              <a:latin typeface="Arial"/>
              <a:ea typeface="Arial"/>
              <a:cs typeface="Arial"/>
              <a:sym typeface="Arial"/>
            </a:endParaRPr>
          </a:p>
        </p:txBody>
      </p:sp>
      <p:cxnSp>
        <p:nvCxnSpPr>
          <p:cNvPr id="573" name="Google Shape;573;p39"/>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sp>
        <p:nvSpPr>
          <p:cNvPr id="574" name="Google Shape;574;p39"/>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pic>
        <p:nvPicPr>
          <p:cNvPr id="575" name="Google Shape;575;p39"/>
          <p:cNvPicPr preferRelativeResize="0"/>
          <p:nvPr/>
        </p:nvPicPr>
        <p:blipFill>
          <a:blip r:embed="rId3">
            <a:alphaModFix/>
          </a:blip>
          <a:stretch>
            <a:fillRect/>
          </a:stretch>
        </p:blipFill>
        <p:spPr>
          <a:xfrm>
            <a:off x="1745562" y="1466175"/>
            <a:ext cx="3366875" cy="3308351"/>
          </a:xfrm>
          <a:prstGeom prst="rect">
            <a:avLst/>
          </a:prstGeom>
          <a:noFill/>
          <a:ln>
            <a:noFill/>
          </a:ln>
          <a:effectLst>
            <a:outerShdw blurRad="57150" dist="19050" dir="5400000" algn="bl" rotWithShape="0">
              <a:srgbClr val="000000">
                <a:alpha val="50000"/>
              </a:srgbClr>
            </a:outerShdw>
          </a:effectLst>
        </p:spPr>
      </p:pic>
      <p:sp>
        <p:nvSpPr>
          <p:cNvPr id="576" name="Google Shape;576;p39"/>
          <p:cNvSpPr txBox="1"/>
          <p:nvPr/>
        </p:nvSpPr>
        <p:spPr>
          <a:xfrm>
            <a:off x="276445" y="4836507"/>
            <a:ext cx="6241200" cy="307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sz="1400">
                <a:solidFill>
                  <a:srgbClr val="7F7F7F"/>
                </a:solidFill>
                <a:latin typeface="Arial"/>
                <a:ea typeface="Arial"/>
                <a:cs typeface="Arial"/>
                <a:sym typeface="Arial"/>
              </a:rPr>
              <a:t>設定項目について</a:t>
            </a:r>
            <a:endParaRPr sz="1100">
              <a:solidFill>
                <a:srgbClr val="7F7F7F"/>
              </a:solidFill>
              <a:latin typeface="Arial"/>
              <a:ea typeface="Arial"/>
              <a:cs typeface="Arial"/>
              <a:sym typeface="Arial"/>
            </a:endParaRPr>
          </a:p>
        </p:txBody>
      </p:sp>
      <p:graphicFrame>
        <p:nvGraphicFramePr>
          <p:cNvPr id="577" name="Google Shape;577;p39"/>
          <p:cNvGraphicFramePr/>
          <p:nvPr/>
        </p:nvGraphicFramePr>
        <p:xfrm>
          <a:off x="413643" y="5134885"/>
          <a:ext cx="5966900" cy="3510000"/>
        </p:xfrm>
        <a:graphic>
          <a:graphicData uri="http://schemas.openxmlformats.org/drawingml/2006/table">
            <a:tbl>
              <a:tblPr>
                <a:noFill/>
                <a:tableStyleId>{E24E9AD8-4124-4E74-8C64-07CE461941A3}</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117000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このパターンを利用するグループ</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highlight>
                            <a:srgbClr val="FFFFFF"/>
                          </a:highlight>
                        </a:rPr>
                        <a:t>利用させたいスタッフのメイングループ、またはサブグループを指定して作成してください。</a:t>
                      </a:r>
                      <a:endParaRPr sz="1050">
                        <a:solidFill>
                          <a:srgbClr val="7F7F7F"/>
                        </a:solidFill>
                        <a:highlight>
                          <a:srgbClr val="FFFFFF"/>
                        </a:highlight>
                      </a:endParaRPr>
                    </a:p>
                    <a:p>
                      <a:pPr marL="0" marR="0" lvl="0" indent="0" algn="l" rtl="0">
                        <a:spcBef>
                          <a:spcPts val="0"/>
                        </a:spcBef>
                        <a:spcAft>
                          <a:spcPts val="0"/>
                        </a:spcAft>
                        <a:buNone/>
                      </a:pPr>
                      <a:endParaRPr sz="1050">
                        <a:solidFill>
                          <a:srgbClr val="7F7F7F"/>
                        </a:solidFill>
                        <a:highlight>
                          <a:srgbClr val="FFFFFF"/>
                        </a:highlight>
                      </a:endParaRPr>
                    </a:p>
                    <a:p>
                      <a:pPr marL="0" marR="0" lvl="0" indent="0" algn="l" rtl="0">
                        <a:spcBef>
                          <a:spcPts val="0"/>
                        </a:spcBef>
                        <a:spcAft>
                          <a:spcPts val="0"/>
                        </a:spcAft>
                        <a:buNone/>
                      </a:pPr>
                      <a:r>
                        <a:rPr lang="ja-JP" sz="1050">
                          <a:solidFill>
                            <a:srgbClr val="7F7F7F"/>
                          </a:solidFill>
                          <a:highlight>
                            <a:srgbClr val="FFFFFF"/>
                          </a:highlight>
                        </a:rPr>
                        <a:t>例：このパターンを利用するグループを「営業部」とした場合、「営業部」をメイングループ、またはサブグループにしているスタッフのみが利用できるシフトになります。</a:t>
                      </a:r>
                      <a:endParaRPr sz="1050">
                        <a:solidFill>
                          <a:srgbClr val="7F7F7F"/>
                        </a:solidFill>
                        <a:highlight>
                          <a:srgbClr val="FFFFFF"/>
                        </a:highlight>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1170000">
                <a:tc>
                  <a:txBody>
                    <a:bodyPr/>
                    <a:lstStyle/>
                    <a:p>
                      <a:pPr marL="0" lvl="0" indent="0" algn="l" rtl="0">
                        <a:lnSpc>
                          <a:spcPct val="115000"/>
                        </a:lnSpc>
                        <a:spcBef>
                          <a:spcPts val="0"/>
                        </a:spcBef>
                        <a:spcAft>
                          <a:spcPts val="0"/>
                        </a:spcAft>
                        <a:buNone/>
                      </a:pPr>
                      <a:r>
                        <a:rPr lang="ja-JP" sz="1050">
                          <a:solidFill>
                            <a:srgbClr val="7F7F7F"/>
                          </a:solidFill>
                          <a:highlight>
                            <a:srgbClr val="FFFFFF"/>
                          </a:highlight>
                        </a:rPr>
                        <a:t>このパターンを利用するスタッフ種別</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highlight>
                            <a:srgbClr val="FFFFFF"/>
                          </a:highlight>
                        </a:rPr>
                        <a:t>このシフトパターンを利用させたいスタッフ種別を指定することができます。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117000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シフト名　　</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このシフトの名前を設定することができます。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40"/>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28</a:t>
            </a:fld>
            <a:endParaRPr sz="900">
              <a:solidFill>
                <a:srgbClr val="D0CECE"/>
              </a:solidFill>
              <a:latin typeface="Calibri"/>
              <a:ea typeface="Calibri"/>
              <a:cs typeface="Calibri"/>
              <a:sym typeface="Calibri"/>
            </a:endParaRPr>
          </a:p>
        </p:txBody>
      </p:sp>
      <p:grpSp>
        <p:nvGrpSpPr>
          <p:cNvPr id="583" name="Google Shape;583;p40"/>
          <p:cNvGrpSpPr/>
          <p:nvPr/>
        </p:nvGrpSpPr>
        <p:grpSpPr>
          <a:xfrm>
            <a:off x="0" y="348541"/>
            <a:ext cx="6858000" cy="57859"/>
            <a:chOff x="276446" y="1127056"/>
            <a:chExt cx="6241312" cy="45084"/>
          </a:xfrm>
        </p:grpSpPr>
        <p:cxnSp>
          <p:nvCxnSpPr>
            <p:cNvPr id="584" name="Google Shape;584;p40"/>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585" name="Google Shape;585;p40"/>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586" name="Google Shape;586;p40"/>
          <p:cNvGraphicFramePr/>
          <p:nvPr/>
        </p:nvGraphicFramePr>
        <p:xfrm>
          <a:off x="445543" y="1354635"/>
          <a:ext cx="5966900" cy="5875200"/>
        </p:xfrm>
        <a:graphic>
          <a:graphicData uri="http://schemas.openxmlformats.org/drawingml/2006/table">
            <a:tbl>
              <a:tblPr>
                <a:noFill/>
                <a:tableStyleId>{E24E9AD8-4124-4E74-8C64-07CE461941A3}</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979200">
                <a:tc>
                  <a:txBody>
                    <a:bodyPr/>
                    <a:lstStyle/>
                    <a:p>
                      <a:pPr marL="0" marR="0" lvl="0" indent="0" algn="l" rtl="0">
                        <a:spcBef>
                          <a:spcPts val="0"/>
                        </a:spcBef>
                        <a:spcAft>
                          <a:spcPts val="0"/>
                        </a:spcAft>
                        <a:buNone/>
                      </a:pPr>
                      <a:r>
                        <a:rPr lang="ja-JP" sz="1050">
                          <a:solidFill>
                            <a:srgbClr val="7F7F7F"/>
                          </a:solidFill>
                        </a:rPr>
                        <a:t>略称</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rPr>
                        <a:t>そのシフトの略称を設定することができます。</a:t>
                      </a:r>
                      <a:endParaRPr sz="1050">
                        <a:solidFill>
                          <a:srgbClr val="7F7F7F"/>
                        </a:solidFill>
                      </a:endParaRPr>
                    </a:p>
                    <a:p>
                      <a:pPr marL="0" marR="0" lvl="0" indent="0" algn="l" rtl="0">
                        <a:spcBef>
                          <a:spcPts val="0"/>
                        </a:spcBef>
                        <a:spcAft>
                          <a:spcPts val="0"/>
                        </a:spcAft>
                        <a:buNone/>
                      </a:pPr>
                      <a:r>
                        <a:rPr lang="ja-JP" sz="1050">
                          <a:solidFill>
                            <a:srgbClr val="7F7F7F"/>
                          </a:solidFill>
                        </a:rPr>
                        <a:t>パレットシフト画面には略称が表示されます。</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979200">
                <a:tc>
                  <a:txBody>
                    <a:bodyPr/>
                    <a:lstStyle/>
                    <a:p>
                      <a:pPr marL="0" marR="0" lvl="0" indent="0" algn="l" rtl="0">
                        <a:spcBef>
                          <a:spcPts val="0"/>
                        </a:spcBef>
                        <a:spcAft>
                          <a:spcPts val="0"/>
                        </a:spcAft>
                        <a:buNone/>
                      </a:pPr>
                      <a:r>
                        <a:rPr lang="ja-JP" sz="1050">
                          <a:solidFill>
                            <a:srgbClr val="7F7F7F"/>
                          </a:solidFill>
                        </a:rPr>
                        <a:t>色</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rPr>
                        <a:t>クリックすると、そのシフトパターンの色を設定することができます。</a:t>
                      </a:r>
                      <a:endParaRPr sz="1050">
                        <a:solidFill>
                          <a:srgbClr val="7F7F7F"/>
                        </a:solidFill>
                      </a:endParaRPr>
                    </a:p>
                    <a:p>
                      <a:pPr marL="0" marR="0" lvl="0" indent="0" algn="l" rtl="0">
                        <a:spcBef>
                          <a:spcPts val="0"/>
                        </a:spcBef>
                        <a:spcAft>
                          <a:spcPts val="0"/>
                        </a:spcAft>
                        <a:buNone/>
                      </a:pPr>
                      <a:r>
                        <a:rPr lang="ja-JP" sz="1050">
                          <a:solidFill>
                            <a:srgbClr val="7F7F7F"/>
                          </a:solidFill>
                        </a:rPr>
                        <a:t>設定した色はパレットシフト画面に反映されます。</a:t>
                      </a:r>
                      <a:endParaRPr sz="1050">
                        <a:solidFill>
                          <a:srgbClr val="7F7F7F"/>
                        </a:solidFill>
                      </a:endParaRPr>
                    </a:p>
                    <a:p>
                      <a:pPr marL="0" marR="0" lvl="0" indent="0" algn="l" rtl="0">
                        <a:spcBef>
                          <a:spcPts val="0"/>
                        </a:spcBef>
                        <a:spcAft>
                          <a:spcPts val="0"/>
                        </a:spcAft>
                        <a:buNone/>
                      </a:pPr>
                      <a:r>
                        <a:rPr lang="ja-JP" sz="1050">
                          <a:solidFill>
                            <a:srgbClr val="7F7F7F"/>
                          </a:solidFill>
                        </a:rPr>
                        <a:t>オプション設定：</a:t>
                      </a:r>
                      <a:r>
                        <a:rPr lang="ja-JP" sz="1050" u="sng">
                          <a:solidFill>
                            <a:schemeClr val="hlink"/>
                          </a:solidFill>
                          <a:hlinkClick r:id="rId3"/>
                        </a:rPr>
                        <a:t>シフトパターン作成画面の色選択モード</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979200">
                <a:tc>
                  <a:txBody>
                    <a:bodyPr/>
                    <a:lstStyle/>
                    <a:p>
                      <a:pPr marL="0" marR="0" lvl="0" indent="0" algn="l" rtl="0">
                        <a:spcBef>
                          <a:spcPts val="0"/>
                        </a:spcBef>
                        <a:spcAft>
                          <a:spcPts val="0"/>
                        </a:spcAft>
                        <a:buNone/>
                      </a:pPr>
                      <a:r>
                        <a:rPr lang="ja-JP" sz="1050">
                          <a:solidFill>
                            <a:srgbClr val="7F7F7F"/>
                          </a:solidFill>
                        </a:rPr>
                        <a:t>出勤時刻</a:t>
                      </a:r>
                      <a:endParaRPr sz="1050">
                        <a:solidFill>
                          <a:srgbClr val="7F7F7F"/>
                        </a:solidFill>
                      </a:endParaRPr>
                    </a:p>
                    <a:p>
                      <a:pPr marL="0" marR="0" lvl="0" indent="0" algn="l" rtl="0">
                        <a:spcBef>
                          <a:spcPts val="0"/>
                        </a:spcBef>
                        <a:spcAft>
                          <a:spcPts val="0"/>
                        </a:spcAft>
                        <a:buNone/>
                      </a:pPr>
                      <a:r>
                        <a:rPr lang="ja-JP" sz="1050">
                          <a:solidFill>
                            <a:srgbClr val="7F7F7F"/>
                          </a:solidFill>
                        </a:rPr>
                        <a:t>退勤時刻</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rPr>
                        <a:t>そのシフトの出勤時刻･退勤時刻をそれぞれ入力することができます。</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979200">
                <a:tc>
                  <a:txBody>
                    <a:bodyPr/>
                    <a:lstStyle/>
                    <a:p>
                      <a:pPr marL="0" marR="0" lvl="0" indent="0" algn="l" rtl="0">
                        <a:spcBef>
                          <a:spcPts val="0"/>
                        </a:spcBef>
                        <a:spcAft>
                          <a:spcPts val="0"/>
                        </a:spcAft>
                        <a:buNone/>
                      </a:pPr>
                      <a:r>
                        <a:rPr lang="ja-JP" sz="1050">
                          <a:solidFill>
                            <a:srgbClr val="7F7F7F"/>
                          </a:solidFill>
                        </a:rPr>
                        <a:t>休憩時間</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rPr>
                        <a:t>このシフトの休憩時間を設定できます。</a:t>
                      </a:r>
                      <a:endParaRPr sz="1050">
                        <a:solidFill>
                          <a:srgbClr val="7F7F7F"/>
                        </a:solidFill>
                      </a:endParaRPr>
                    </a:p>
                    <a:p>
                      <a:pPr marL="0" marR="0" lvl="0" indent="0" algn="l" rtl="0">
                        <a:spcBef>
                          <a:spcPts val="0"/>
                        </a:spcBef>
                        <a:spcAft>
                          <a:spcPts val="0"/>
                        </a:spcAft>
                        <a:buNone/>
                      </a:pPr>
                      <a:r>
                        <a:rPr lang="ja-JP" sz="1050">
                          <a:solidFill>
                            <a:srgbClr val="7F7F7F"/>
                          </a:solidFill>
                        </a:rPr>
                        <a:t>「＋」をクリックすると休憩時間を4つ入れることが可能です。</a:t>
                      </a:r>
                      <a:endParaRPr sz="1050">
                        <a:solidFill>
                          <a:srgbClr val="7F7F7F"/>
                        </a:solidFill>
                      </a:endParaRPr>
                    </a:p>
                    <a:p>
                      <a:pPr marL="0" marR="0" lvl="0" indent="0" algn="l" rtl="0">
                        <a:spcBef>
                          <a:spcPts val="0"/>
                        </a:spcBef>
                        <a:spcAft>
                          <a:spcPts val="0"/>
                        </a:spcAft>
                        <a:buNone/>
                      </a:pPr>
                      <a:r>
                        <a:rPr lang="ja-JP" sz="1050">
                          <a:solidFill>
                            <a:srgbClr val="7F7F7F"/>
                          </a:solidFill>
                        </a:rPr>
                        <a:t>休憩時間の管理方法はオプション設定で変更することができます。</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979200">
                <a:tc>
                  <a:txBody>
                    <a:bodyPr/>
                    <a:lstStyle/>
                    <a:p>
                      <a:pPr marL="0" marR="0" lvl="0" indent="0" algn="l" rtl="0">
                        <a:spcBef>
                          <a:spcPts val="0"/>
                        </a:spcBef>
                        <a:spcAft>
                          <a:spcPts val="0"/>
                        </a:spcAft>
                        <a:buNone/>
                      </a:pPr>
                      <a:r>
                        <a:rPr lang="ja-JP" sz="1050">
                          <a:solidFill>
                            <a:srgbClr val="7F7F7F"/>
                          </a:solidFill>
                        </a:rPr>
                        <a:t>自動休憩</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rPr>
                        <a:t>「休憩時間を自動休憩とする」にチェックを入れると、</a:t>
                      </a:r>
                      <a:endParaRPr sz="1050">
                        <a:solidFill>
                          <a:srgbClr val="7F7F7F"/>
                        </a:solidFill>
                      </a:endParaRPr>
                    </a:p>
                    <a:p>
                      <a:pPr marL="0" marR="0" lvl="0" indent="0" algn="l" rtl="0">
                        <a:spcBef>
                          <a:spcPts val="0"/>
                        </a:spcBef>
                        <a:spcAft>
                          <a:spcPts val="0"/>
                        </a:spcAft>
                        <a:buNone/>
                      </a:pPr>
                      <a:r>
                        <a:rPr lang="ja-JP" sz="1050">
                          <a:solidFill>
                            <a:srgbClr val="7F7F7F"/>
                          </a:solidFill>
                        </a:rPr>
                        <a:t>シフトに設定している休憩時間を、実労働時間から自動で引けます。</a:t>
                      </a:r>
                      <a:endParaRPr sz="1050">
                        <a:solidFill>
                          <a:srgbClr val="7F7F7F"/>
                        </a:solidFill>
                      </a:endParaRPr>
                    </a:p>
                    <a:p>
                      <a:pPr marL="0" marR="0" lvl="0" indent="0" algn="l" rtl="0">
                        <a:spcBef>
                          <a:spcPts val="0"/>
                        </a:spcBef>
                        <a:spcAft>
                          <a:spcPts val="0"/>
                        </a:spcAft>
                        <a:buNone/>
                      </a:pPr>
                      <a:r>
                        <a:rPr lang="ja-JP" sz="1050">
                          <a:solidFill>
                            <a:srgbClr val="E06666"/>
                          </a:solidFill>
                        </a:rPr>
                        <a:t>ここで自動休憩を設定した場合、基本情報設定→就業規則設定→</a:t>
                      </a:r>
                      <a:r>
                        <a:rPr lang="ja-JP" sz="1050" u="sng">
                          <a:solidFill>
                            <a:schemeClr val="hlink"/>
                          </a:solidFill>
                          <a:hlinkClick r:id="rId4"/>
                        </a:rPr>
                        <a:t>自動休憩設定</a:t>
                      </a:r>
                      <a:r>
                        <a:rPr lang="ja-JP" sz="1050">
                          <a:solidFill>
                            <a:srgbClr val="E06666"/>
                          </a:solidFill>
                        </a:rPr>
                        <a:t>での設定よりも優先されます。</a:t>
                      </a:r>
                      <a:endParaRPr sz="1050">
                        <a:solidFill>
                          <a:srgbClr val="E06666"/>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r h="979200">
                <a:tc>
                  <a:txBody>
                    <a:bodyPr/>
                    <a:lstStyle/>
                    <a:p>
                      <a:pPr marL="0" marR="0" lvl="0" indent="0" algn="l" rtl="0">
                        <a:spcBef>
                          <a:spcPts val="0"/>
                        </a:spcBef>
                        <a:spcAft>
                          <a:spcPts val="0"/>
                        </a:spcAft>
                        <a:buNone/>
                      </a:pPr>
                      <a:r>
                        <a:rPr lang="ja-JP" sz="1050">
                          <a:solidFill>
                            <a:srgbClr val="7F7F7F"/>
                          </a:solidFill>
                        </a:rPr>
                        <a:t>みなし勤務</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rPr>
                        <a:t>「このシフトパターンをみなし勤務とする」にチェックを入れると</a:t>
                      </a:r>
                      <a:endParaRPr sz="1050">
                        <a:solidFill>
                          <a:srgbClr val="7F7F7F"/>
                        </a:solidFill>
                      </a:endParaRPr>
                    </a:p>
                    <a:p>
                      <a:pPr marL="0" marR="0" lvl="0" indent="0" algn="l" rtl="0">
                        <a:spcBef>
                          <a:spcPts val="0"/>
                        </a:spcBef>
                        <a:spcAft>
                          <a:spcPts val="0"/>
                        </a:spcAft>
                        <a:buNone/>
                      </a:pPr>
                      <a:r>
                        <a:rPr lang="ja-JP" sz="1050">
                          <a:solidFill>
                            <a:srgbClr val="7F7F7F"/>
                          </a:solidFill>
                        </a:rPr>
                        <a:t>打刻をしなくてもそのシフト通りの時刻が、出勤退勤の時刻として入ります。</a:t>
                      </a:r>
                      <a:endParaRPr sz="1050">
                        <a:solidFill>
                          <a:srgbClr val="7F7F7F"/>
                        </a:solidFill>
                      </a:endParaRPr>
                    </a:p>
                    <a:p>
                      <a:pPr marL="0" marR="0" lvl="0" indent="0" algn="l" rtl="0">
                        <a:spcBef>
                          <a:spcPts val="0"/>
                        </a:spcBef>
                        <a:spcAft>
                          <a:spcPts val="0"/>
                        </a:spcAft>
                        <a:buNone/>
                      </a:pPr>
                      <a:r>
                        <a:rPr lang="ja-JP" sz="1050">
                          <a:solidFill>
                            <a:srgbClr val="E06666"/>
                          </a:solidFill>
                        </a:rPr>
                        <a:t>実際の打刻は反映されません。</a:t>
                      </a:r>
                      <a:r>
                        <a:rPr lang="ja-JP" sz="1050">
                          <a:solidFill>
                            <a:srgbClr val="7F7F7F"/>
                          </a:solidFill>
                        </a:rPr>
                        <a:t>直行直帰や出張の場合にご利用ください。</a:t>
                      </a:r>
                      <a:endParaRPr sz="1050">
                        <a:solidFill>
                          <a:srgbClr val="7F7F7F"/>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5"/>
                  </a:ext>
                </a:extLst>
              </a:tr>
            </a:tbl>
          </a:graphicData>
        </a:graphic>
      </p:graphicFrame>
      <p:sp>
        <p:nvSpPr>
          <p:cNvPr id="587" name="Google Shape;587;p40"/>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7F7F7F"/>
              </a:buClr>
              <a:buSzPts val="1800"/>
              <a:buFont typeface="Arial"/>
              <a:buNone/>
            </a:pPr>
            <a:r>
              <a:rPr lang="ja-JP" sz="1800" b="1">
                <a:solidFill>
                  <a:srgbClr val="7F7F7F"/>
                </a:solidFill>
                <a:latin typeface="Arial"/>
                <a:ea typeface="Arial"/>
                <a:cs typeface="Arial"/>
                <a:sym typeface="Arial"/>
              </a:rPr>
              <a:t>１．シフトパターン作成</a:t>
            </a:r>
            <a:endParaRPr sz="1100" b="0" i="0" u="none" strike="noStrike" cap="none">
              <a:solidFill>
                <a:srgbClr val="FF0000"/>
              </a:solidFill>
              <a:latin typeface="Arial"/>
              <a:ea typeface="Arial"/>
              <a:cs typeface="Arial"/>
              <a:sym typeface="Arial"/>
            </a:endParaRPr>
          </a:p>
        </p:txBody>
      </p:sp>
      <p:cxnSp>
        <p:nvCxnSpPr>
          <p:cNvPr id="588" name="Google Shape;588;p40"/>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sp>
        <p:nvSpPr>
          <p:cNvPr id="589" name="Google Shape;589;p40"/>
          <p:cNvSpPr txBox="1"/>
          <p:nvPr/>
        </p:nvSpPr>
        <p:spPr>
          <a:xfrm>
            <a:off x="276445" y="950307"/>
            <a:ext cx="6241200" cy="307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sz="1400">
                <a:solidFill>
                  <a:srgbClr val="7F7F7F"/>
                </a:solidFill>
                <a:latin typeface="Arial"/>
                <a:ea typeface="Arial"/>
                <a:cs typeface="Arial"/>
                <a:sym typeface="Arial"/>
              </a:rPr>
              <a:t>設定項目について</a:t>
            </a:r>
            <a:endParaRPr sz="1100">
              <a:solidFill>
                <a:srgbClr val="7F7F7F"/>
              </a:solidFill>
              <a:latin typeface="Arial"/>
              <a:ea typeface="Arial"/>
              <a:cs typeface="Arial"/>
              <a:sym typeface="Arial"/>
            </a:endParaRPr>
          </a:p>
        </p:txBody>
      </p:sp>
      <p:sp>
        <p:nvSpPr>
          <p:cNvPr id="590" name="Google Shape;590;p40"/>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graphicFrame>
        <p:nvGraphicFramePr>
          <p:cNvPr id="591" name="Google Shape;591;p40"/>
          <p:cNvGraphicFramePr/>
          <p:nvPr/>
        </p:nvGraphicFramePr>
        <p:xfrm>
          <a:off x="445543" y="7704085"/>
          <a:ext cx="5966900" cy="997475"/>
        </p:xfrm>
        <a:graphic>
          <a:graphicData uri="http://schemas.openxmlformats.org/drawingml/2006/table">
            <a:tbl>
              <a:tblPr>
                <a:noFill/>
                <a:tableStyleId>{E24E9AD8-4124-4E74-8C64-07CE461941A3}</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99747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既存処理時</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「すでに利用されているデータも、過去にさかのぼって同時に更新」</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　：既に入力済みのシフトについても編集後の情報を反映させることができます。</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「すでに利用されているデータは、今までのまま残す」</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　：既に入力済みのデータには変更が反映されません。</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bl>
          </a:graphicData>
        </a:graphic>
      </p:graphicFrame>
      <p:sp>
        <p:nvSpPr>
          <p:cNvPr id="592" name="Google Shape;592;p40"/>
          <p:cNvSpPr txBox="1"/>
          <p:nvPr/>
        </p:nvSpPr>
        <p:spPr>
          <a:xfrm>
            <a:off x="276450" y="7395977"/>
            <a:ext cx="6241200" cy="24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rPr>
              <a:t>既に登録されているシフトパターンを更新時する際には、以下の項目も表示されます。</a:t>
            </a:r>
            <a:endParaRPr sz="1050">
              <a:solidFill>
                <a:srgbClr val="7F7F7F"/>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41"/>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solidFill>
                  <a:srgbClr val="7F7F7F"/>
                </a:solidFill>
                <a:latin typeface="Arial"/>
                <a:ea typeface="Arial"/>
                <a:cs typeface="Arial"/>
                <a:sym typeface="Arial"/>
              </a:rPr>
              <a:t>２</a:t>
            </a:r>
            <a:r>
              <a:rPr lang="ja-JP" sz="1800" b="1" i="0" u="none" strike="noStrike" cap="none">
                <a:solidFill>
                  <a:srgbClr val="7F7F7F"/>
                </a:solidFill>
                <a:latin typeface="Arial"/>
                <a:ea typeface="Arial"/>
                <a:cs typeface="Arial"/>
                <a:sym typeface="Arial"/>
              </a:rPr>
              <a:t>．</a:t>
            </a:r>
            <a:r>
              <a:rPr lang="ja-JP" sz="1800" b="1">
                <a:solidFill>
                  <a:srgbClr val="7F7F7F"/>
                </a:solidFill>
                <a:latin typeface="Arial"/>
                <a:ea typeface="Arial"/>
                <a:cs typeface="Arial"/>
                <a:sym typeface="Arial"/>
              </a:rPr>
              <a:t>基本シフトの登録</a:t>
            </a:r>
            <a:endParaRPr sz="1100" b="0" i="0" u="none" strike="noStrike" cap="none">
              <a:solidFill>
                <a:srgbClr val="FF0000"/>
              </a:solidFill>
              <a:latin typeface="Arial"/>
              <a:ea typeface="Arial"/>
              <a:cs typeface="Arial"/>
              <a:sym typeface="Arial"/>
            </a:endParaRPr>
          </a:p>
        </p:txBody>
      </p:sp>
      <p:sp>
        <p:nvSpPr>
          <p:cNvPr id="598" name="Google Shape;598;p41"/>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29</a:t>
            </a:fld>
            <a:endParaRPr sz="900">
              <a:solidFill>
                <a:srgbClr val="D0CECE"/>
              </a:solidFill>
              <a:latin typeface="Calibri"/>
              <a:ea typeface="Calibri"/>
              <a:cs typeface="Calibri"/>
              <a:sym typeface="Calibri"/>
            </a:endParaRPr>
          </a:p>
        </p:txBody>
      </p:sp>
      <p:cxnSp>
        <p:nvCxnSpPr>
          <p:cNvPr id="599" name="Google Shape;599;p41"/>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grpSp>
        <p:nvGrpSpPr>
          <p:cNvPr id="600" name="Google Shape;600;p41"/>
          <p:cNvGrpSpPr/>
          <p:nvPr/>
        </p:nvGrpSpPr>
        <p:grpSpPr>
          <a:xfrm>
            <a:off x="276445" y="951339"/>
            <a:ext cx="6382205" cy="758336"/>
            <a:chOff x="276445" y="997059"/>
            <a:chExt cx="6382205" cy="758336"/>
          </a:xfrm>
        </p:grpSpPr>
        <p:sp>
          <p:nvSpPr>
            <p:cNvPr id="601" name="Google Shape;601;p41"/>
            <p:cNvSpPr txBox="1"/>
            <p:nvPr/>
          </p:nvSpPr>
          <p:spPr>
            <a:xfrm>
              <a:off x="276445" y="997059"/>
              <a:ext cx="6241311" cy="30674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sz="1400">
                  <a:solidFill>
                    <a:srgbClr val="7F7F7F"/>
                  </a:solidFill>
                  <a:latin typeface="Arial"/>
                  <a:ea typeface="Arial"/>
                  <a:cs typeface="Arial"/>
                  <a:sym typeface="Arial"/>
                </a:rPr>
                <a:t>２．固定したシフトを入れる</a:t>
              </a:r>
              <a:r>
                <a:rPr lang="ja-JP">
                  <a:solidFill>
                    <a:srgbClr val="7F7F7F"/>
                  </a:solidFill>
                </a:rPr>
                <a:t>方法</a:t>
              </a:r>
              <a:endParaRPr sz="1100">
                <a:solidFill>
                  <a:srgbClr val="7F7F7F"/>
                </a:solidFill>
                <a:latin typeface="Arial"/>
                <a:ea typeface="Arial"/>
                <a:cs typeface="Arial"/>
                <a:sym typeface="Arial"/>
              </a:endParaRPr>
            </a:p>
          </p:txBody>
        </p:sp>
        <p:sp>
          <p:nvSpPr>
            <p:cNvPr id="602" name="Google Shape;602;p41"/>
            <p:cNvSpPr txBox="1"/>
            <p:nvPr/>
          </p:nvSpPr>
          <p:spPr>
            <a:xfrm>
              <a:off x="276450" y="1339895"/>
              <a:ext cx="6382200" cy="4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「スタッフ情報」＞「スタッフ一覧内」にある対象スタッフ様の</a:t>
              </a:r>
              <a:r>
                <a:rPr lang="ja-JP" sz="1050" b="1">
                  <a:solidFill>
                    <a:srgbClr val="7F7F7F"/>
                  </a:solidFill>
                  <a:latin typeface="Arial"/>
                  <a:ea typeface="Arial"/>
                  <a:cs typeface="Arial"/>
                  <a:sym typeface="Arial"/>
                </a:rPr>
                <a:t>「基本シフト</a:t>
              </a:r>
              <a:r>
                <a:rPr lang="ja-JP" sz="1050">
                  <a:solidFill>
                    <a:srgbClr val="7F7F7F"/>
                  </a:solidFill>
                  <a:latin typeface="Arial"/>
                  <a:ea typeface="Arial"/>
                  <a:cs typeface="Arial"/>
                  <a:sym typeface="Arial"/>
                </a:rPr>
                <a:t>」より設定が可能です。</a:t>
              </a:r>
              <a:endParaRPr sz="1050">
                <a:solidFill>
                  <a:srgbClr val="7F7F7F"/>
                </a:solidFill>
                <a:latin typeface="Arial"/>
                <a:ea typeface="Arial"/>
                <a:cs typeface="Arial"/>
                <a:sym typeface="Arial"/>
              </a:endParaRPr>
            </a:p>
          </p:txBody>
        </p:sp>
      </p:grpSp>
      <p:grpSp>
        <p:nvGrpSpPr>
          <p:cNvPr id="603" name="Google Shape;603;p41"/>
          <p:cNvGrpSpPr/>
          <p:nvPr/>
        </p:nvGrpSpPr>
        <p:grpSpPr>
          <a:xfrm>
            <a:off x="0" y="348541"/>
            <a:ext cx="6858000" cy="57859"/>
            <a:chOff x="276446" y="1127056"/>
            <a:chExt cx="6241312" cy="45084"/>
          </a:xfrm>
        </p:grpSpPr>
        <p:cxnSp>
          <p:nvCxnSpPr>
            <p:cNvPr id="604" name="Google Shape;604;p41"/>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605" name="Google Shape;605;p41"/>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606" name="Google Shape;606;p41"/>
          <p:cNvSpPr txBox="1"/>
          <p:nvPr/>
        </p:nvSpPr>
        <p:spPr>
          <a:xfrm>
            <a:off x="276441" y="4271779"/>
            <a:ext cx="6241200" cy="5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rPr>
              <a:t>　月～金、土、日、祝と曜日が表示されますので</a:t>
            </a:r>
            <a:r>
              <a:rPr lang="ja-JP" sz="1050" b="1">
                <a:solidFill>
                  <a:srgbClr val="7F7F7F"/>
                </a:solidFill>
              </a:rPr>
              <a:t>「シフト区分」</a:t>
            </a:r>
            <a:r>
              <a:rPr lang="ja-JP" sz="1050">
                <a:solidFill>
                  <a:srgbClr val="7F7F7F"/>
                </a:solidFill>
              </a:rPr>
              <a:t>のプルダウンから設したい</a:t>
            </a:r>
            <a:endParaRPr sz="1050">
              <a:solidFill>
                <a:srgbClr val="7F7F7F"/>
              </a:solidFill>
            </a:endParaRPr>
          </a:p>
          <a:p>
            <a:pPr marL="0" marR="0" lvl="0" indent="0" algn="l" rtl="0">
              <a:spcBef>
                <a:spcPts val="0"/>
              </a:spcBef>
              <a:spcAft>
                <a:spcPts val="0"/>
              </a:spcAft>
              <a:buNone/>
            </a:pPr>
            <a:r>
              <a:rPr lang="ja-JP" sz="1050">
                <a:solidFill>
                  <a:srgbClr val="7F7F7F"/>
                </a:solidFill>
              </a:rPr>
              <a:t>シフト区分（シフトパターン）をご登録いただきます。</a:t>
            </a:r>
            <a:endParaRPr sz="1050">
              <a:solidFill>
                <a:srgbClr val="7F7F7F"/>
              </a:solidFill>
            </a:endParaRPr>
          </a:p>
          <a:p>
            <a:pPr marL="0" marR="0" lvl="0" indent="0" algn="l" rtl="0">
              <a:spcBef>
                <a:spcPts val="0"/>
              </a:spcBef>
              <a:spcAft>
                <a:spcPts val="0"/>
              </a:spcAft>
              <a:buNone/>
            </a:pPr>
            <a:r>
              <a:rPr lang="ja-JP" sz="1050">
                <a:solidFill>
                  <a:srgbClr val="7F7F7F"/>
                </a:solidFill>
              </a:rPr>
              <a:t>　</a:t>
            </a:r>
            <a:r>
              <a:rPr lang="ja-JP" sz="1050" b="1">
                <a:solidFill>
                  <a:srgbClr val="7F7F7F"/>
                </a:solidFill>
              </a:rPr>
              <a:t>「上の行をコピー」</a:t>
            </a:r>
            <a:r>
              <a:rPr lang="ja-JP" sz="1050">
                <a:solidFill>
                  <a:srgbClr val="7F7F7F"/>
                </a:solidFill>
              </a:rPr>
              <a:t>をクリックすると同じ内容を一つ上の行から引き継げます。</a:t>
            </a:r>
            <a:endParaRPr sz="1050">
              <a:solidFill>
                <a:srgbClr val="7F7F7F"/>
              </a:solidFill>
            </a:endParaRPr>
          </a:p>
        </p:txBody>
      </p:sp>
      <p:sp>
        <p:nvSpPr>
          <p:cNvPr id="607" name="Google Shape;607;p41"/>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pic>
        <p:nvPicPr>
          <p:cNvPr id="608" name="Google Shape;608;p41"/>
          <p:cNvPicPr preferRelativeResize="0"/>
          <p:nvPr/>
        </p:nvPicPr>
        <p:blipFill>
          <a:blip r:embed="rId3">
            <a:alphaModFix/>
          </a:blip>
          <a:stretch>
            <a:fillRect/>
          </a:stretch>
        </p:blipFill>
        <p:spPr>
          <a:xfrm>
            <a:off x="650275" y="1694727"/>
            <a:ext cx="5557451" cy="2521676"/>
          </a:xfrm>
          <a:prstGeom prst="rect">
            <a:avLst/>
          </a:prstGeom>
          <a:noFill/>
          <a:ln>
            <a:noFill/>
          </a:ln>
          <a:effectLst>
            <a:outerShdw blurRad="57150" dist="19050" dir="5400000" algn="bl" rotWithShape="0">
              <a:srgbClr val="000000">
                <a:alpha val="50000"/>
              </a:srgbClr>
            </a:outerShdw>
          </a:effectLst>
        </p:spPr>
      </p:pic>
      <p:sp>
        <p:nvSpPr>
          <p:cNvPr id="609" name="Google Shape;609;p41"/>
          <p:cNvSpPr/>
          <p:nvPr/>
        </p:nvSpPr>
        <p:spPr>
          <a:xfrm>
            <a:off x="4331876" y="1694727"/>
            <a:ext cx="950100" cy="249300"/>
          </a:xfrm>
          <a:prstGeom prst="rect">
            <a:avLst/>
          </a:prstGeom>
          <a:noFill/>
          <a:ln w="1270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10" name="Google Shape;610;p41"/>
          <p:cNvSpPr/>
          <p:nvPr/>
        </p:nvSpPr>
        <p:spPr>
          <a:xfrm>
            <a:off x="4921375" y="4045100"/>
            <a:ext cx="415800" cy="171300"/>
          </a:xfrm>
          <a:prstGeom prst="rect">
            <a:avLst/>
          </a:prstGeom>
          <a:noFill/>
          <a:ln w="1270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11" name="Google Shape;611;p41"/>
          <p:cNvSpPr txBox="1"/>
          <p:nvPr/>
        </p:nvSpPr>
        <p:spPr>
          <a:xfrm>
            <a:off x="4024525" y="1475625"/>
            <a:ext cx="367200" cy="2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a:solidFill>
                  <a:srgbClr val="E06666"/>
                </a:solidFill>
              </a:rPr>
              <a:t>①</a:t>
            </a:r>
            <a:endParaRPr>
              <a:solidFill>
                <a:srgbClr val="E06666"/>
              </a:solidFill>
            </a:endParaRPr>
          </a:p>
        </p:txBody>
      </p:sp>
      <p:sp>
        <p:nvSpPr>
          <p:cNvPr id="612" name="Google Shape;612;p41"/>
          <p:cNvSpPr txBox="1"/>
          <p:nvPr/>
        </p:nvSpPr>
        <p:spPr>
          <a:xfrm>
            <a:off x="5097400" y="3731525"/>
            <a:ext cx="367200" cy="2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a:solidFill>
                  <a:srgbClr val="E06666"/>
                </a:solidFill>
              </a:rPr>
              <a:t>②</a:t>
            </a:r>
            <a:endParaRPr>
              <a:solidFill>
                <a:srgbClr val="E06666"/>
              </a:solidFill>
            </a:endParaRPr>
          </a:p>
        </p:txBody>
      </p:sp>
      <p:pic>
        <p:nvPicPr>
          <p:cNvPr id="613" name="Google Shape;613;p41"/>
          <p:cNvPicPr preferRelativeResize="0"/>
          <p:nvPr/>
        </p:nvPicPr>
        <p:blipFill>
          <a:blip r:embed="rId4">
            <a:alphaModFix/>
          </a:blip>
          <a:stretch>
            <a:fillRect/>
          </a:stretch>
        </p:blipFill>
        <p:spPr>
          <a:xfrm>
            <a:off x="650272" y="4909579"/>
            <a:ext cx="5585156" cy="2943475"/>
          </a:xfrm>
          <a:prstGeom prst="rect">
            <a:avLst/>
          </a:prstGeom>
          <a:noFill/>
          <a:ln>
            <a:noFill/>
          </a:ln>
          <a:effectLst>
            <a:outerShdw blurRad="57150" dist="19050" dir="5400000" algn="bl" rotWithShape="0">
              <a:srgbClr val="000000">
                <a:alpha val="50000"/>
              </a:srgbClr>
            </a:outerShdw>
          </a:effectLst>
        </p:spPr>
      </p:pic>
      <p:sp>
        <p:nvSpPr>
          <p:cNvPr id="614" name="Google Shape;614;p41"/>
          <p:cNvSpPr/>
          <p:nvPr/>
        </p:nvSpPr>
        <p:spPr>
          <a:xfrm>
            <a:off x="1034350" y="6845775"/>
            <a:ext cx="777300" cy="6120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1"/>
          <p:cNvSpPr/>
          <p:nvPr/>
        </p:nvSpPr>
        <p:spPr>
          <a:xfrm>
            <a:off x="4302700" y="6282075"/>
            <a:ext cx="728400" cy="1713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1"/>
          <p:cNvSpPr txBox="1"/>
          <p:nvPr/>
        </p:nvSpPr>
        <p:spPr>
          <a:xfrm>
            <a:off x="306025" y="8160950"/>
            <a:ext cx="6241200" cy="61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シフトを設定後</a:t>
            </a:r>
            <a:r>
              <a:rPr lang="ja-JP" sz="1050">
                <a:solidFill>
                  <a:srgbClr val="7F7F7F"/>
                </a:solidFill>
              </a:rPr>
              <a:t>、</a:t>
            </a:r>
            <a:r>
              <a:rPr lang="ja-JP" sz="1050" b="1">
                <a:solidFill>
                  <a:srgbClr val="7F7F7F"/>
                </a:solidFill>
              </a:rPr>
              <a:t>「確認画面へ」</a:t>
            </a:r>
            <a:r>
              <a:rPr lang="ja-JP" sz="1050">
                <a:solidFill>
                  <a:srgbClr val="7F7F7F"/>
                </a:solidFill>
              </a:rPr>
              <a:t>をクリックし、</a:t>
            </a:r>
            <a:endParaRPr sz="1050">
              <a:solidFill>
                <a:srgbClr val="7F7F7F"/>
              </a:solidFill>
            </a:endParaRPr>
          </a:p>
          <a:p>
            <a:pPr marL="0" marR="0" lvl="0" indent="0" algn="l" rtl="0">
              <a:spcBef>
                <a:spcPts val="0"/>
              </a:spcBef>
              <a:spcAft>
                <a:spcPts val="0"/>
              </a:spcAft>
              <a:buNone/>
            </a:pPr>
            <a:r>
              <a:rPr lang="ja-JP" sz="1050">
                <a:solidFill>
                  <a:srgbClr val="7F7F7F"/>
                </a:solidFill>
              </a:rPr>
              <a:t>入力した内容に誤りがなければ、</a:t>
            </a:r>
            <a:r>
              <a:rPr lang="ja-JP" sz="1050" b="1">
                <a:solidFill>
                  <a:srgbClr val="7F7F7F"/>
                </a:solidFill>
              </a:rPr>
              <a:t>「変更する」</a:t>
            </a:r>
            <a:r>
              <a:rPr lang="ja-JP" sz="1050">
                <a:solidFill>
                  <a:srgbClr val="7F7F7F"/>
                </a:solidFill>
              </a:rPr>
              <a:t>（※新規スタッフ登録の場合は</a:t>
            </a:r>
            <a:r>
              <a:rPr lang="ja-JP" sz="1050" b="1">
                <a:solidFill>
                  <a:srgbClr val="7F7F7F"/>
                </a:solidFill>
              </a:rPr>
              <a:t>「登録」</a:t>
            </a:r>
            <a:r>
              <a:rPr lang="ja-JP" sz="1050">
                <a:solidFill>
                  <a:srgbClr val="7F7F7F"/>
                </a:solidFill>
              </a:rPr>
              <a:t>）ボタンをクリックすると設定が完了します。</a:t>
            </a:r>
            <a:endParaRPr sz="1050">
              <a:solidFill>
                <a:srgbClr val="7F7F7F"/>
              </a:solidFill>
            </a:endParaRPr>
          </a:p>
          <a:p>
            <a:pPr marL="0" marR="0" lvl="0" indent="0" algn="l" rtl="0">
              <a:spcBef>
                <a:spcPts val="0"/>
              </a:spcBef>
              <a:spcAft>
                <a:spcPts val="0"/>
              </a:spcAft>
              <a:buNone/>
            </a:pPr>
            <a:endParaRPr sz="1050">
              <a:solidFill>
                <a:srgbClr val="7F7F7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464819" y="4156467"/>
            <a:ext cx="5928361" cy="52238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3200"/>
              <a:buFont typeface="Arial"/>
              <a:buNone/>
            </a:pPr>
            <a:r>
              <a:rPr lang="ja-JP" sz="3200" b="0" i="0" u="none" strike="noStrike" cap="none">
                <a:solidFill>
                  <a:srgbClr val="7F7F7F"/>
                </a:solidFill>
                <a:latin typeface="Arial"/>
                <a:ea typeface="Arial"/>
                <a:cs typeface="Arial"/>
                <a:sym typeface="Arial"/>
              </a:rPr>
              <a:t>はじめに</a:t>
            </a:r>
            <a:endParaRPr sz="1050" b="0" i="0" u="none" strike="noStrike" cap="none">
              <a:solidFill>
                <a:srgbClr val="7F7F7F"/>
              </a:solidFill>
              <a:latin typeface="Arial"/>
              <a:ea typeface="Arial"/>
              <a:cs typeface="Arial"/>
              <a:sym typeface="Arial"/>
            </a:endParaRPr>
          </a:p>
        </p:txBody>
      </p:sp>
      <p:sp>
        <p:nvSpPr>
          <p:cNvPr id="126" name="Google Shape;126;p15"/>
          <p:cNvSpPr txBox="1">
            <a:spLocks noGrp="1"/>
          </p:cNvSpPr>
          <p:nvPr>
            <p:ph type="ftr" idx="11"/>
          </p:nvPr>
        </p:nvSpPr>
        <p:spPr>
          <a:xfrm>
            <a:off x="2164557" y="8795083"/>
            <a:ext cx="2528886" cy="333727"/>
          </a:xfrm>
          <a:prstGeom prst="rect">
            <a:avLst/>
          </a:prstGeom>
          <a:noFill/>
          <a:ln>
            <a:noFill/>
          </a:ln>
        </p:spPr>
        <p:txBody>
          <a:bodyPr spcFirstLastPara="1" wrap="square" lIns="91425" tIns="45700" rIns="91425" bIns="45700" anchor="ctr" anchorCtr="0">
            <a:noAutofit/>
          </a:bodyPr>
          <a:lstStyle/>
          <a:p>
            <a:pPr marL="228578" marR="0" lvl="0" indent="-228578" algn="ctr" rtl="0">
              <a:spcBef>
                <a:spcPts val="0"/>
              </a:spcBef>
              <a:spcAft>
                <a:spcPts val="0"/>
              </a:spcAft>
              <a:buClr>
                <a:srgbClr val="D0CECE"/>
              </a:buClr>
              <a:buSzPts val="900"/>
              <a:buFont typeface="Calibri"/>
              <a:buAutoNum type="arabicPlain" startAt="2017"/>
            </a:pPr>
            <a:r>
              <a:rPr lang="ja-JP" sz="900">
                <a:solidFill>
                  <a:srgbClr val="D0CECE"/>
                </a:solidFill>
                <a:latin typeface="Calibri"/>
                <a:ea typeface="Calibri"/>
                <a:cs typeface="Calibri"/>
                <a:sym typeface="Calibri"/>
              </a:rPr>
              <a:t> © Donuts Co. Ltd, All Rights Reserved</a:t>
            </a:r>
            <a:endParaRPr sz="900">
              <a:solidFill>
                <a:srgbClr val="D0CECE"/>
              </a:solidFill>
              <a:latin typeface="Calibri"/>
              <a:ea typeface="Calibri"/>
              <a:cs typeface="Calibri"/>
              <a:sym typeface="Calibri"/>
            </a:endParaRPr>
          </a:p>
        </p:txBody>
      </p:sp>
      <p:sp>
        <p:nvSpPr>
          <p:cNvPr id="127" name="Google Shape;127;p15"/>
          <p:cNvSpPr txBox="1">
            <a:spLocks noGrp="1"/>
          </p:cNvSpPr>
          <p:nvPr>
            <p:ph type="sldNum" idx="12"/>
          </p:nvPr>
        </p:nvSpPr>
        <p:spPr>
          <a:xfrm>
            <a:off x="5228474" y="8795083"/>
            <a:ext cx="1543050" cy="32660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3</a:t>
            </a:fld>
            <a:endParaRPr sz="900">
              <a:solidFill>
                <a:srgbClr val="D0CECE"/>
              </a:solidFill>
              <a:latin typeface="Calibri"/>
              <a:ea typeface="Calibri"/>
              <a:cs typeface="Calibri"/>
              <a:sym typeface="Calibri"/>
            </a:endParaRPr>
          </a:p>
        </p:txBody>
      </p:sp>
      <p:pic>
        <p:nvPicPr>
          <p:cNvPr id="128" name="Google Shape;128;p15"/>
          <p:cNvPicPr preferRelativeResize="0"/>
          <p:nvPr/>
        </p:nvPicPr>
        <p:blipFill rotWithShape="1">
          <a:blip r:embed="rId3">
            <a:alphaModFix/>
          </a:blip>
          <a:srcRect/>
          <a:stretch/>
        </p:blipFill>
        <p:spPr>
          <a:xfrm>
            <a:off x="1861398" y="4071554"/>
            <a:ext cx="606317" cy="606317"/>
          </a:xfrm>
          <a:prstGeom prst="rect">
            <a:avLst/>
          </a:prstGeom>
          <a:noFill/>
          <a:ln>
            <a:noFill/>
          </a:ln>
        </p:spPr>
      </p:pic>
      <p:pic>
        <p:nvPicPr>
          <p:cNvPr id="129" name="Google Shape;129;p15"/>
          <p:cNvPicPr preferRelativeResize="0"/>
          <p:nvPr/>
        </p:nvPicPr>
        <p:blipFill rotWithShape="1">
          <a:blip r:embed="rId3">
            <a:alphaModFix/>
          </a:blip>
          <a:srcRect/>
          <a:stretch/>
        </p:blipFill>
        <p:spPr>
          <a:xfrm>
            <a:off x="4390284" y="4071554"/>
            <a:ext cx="606317" cy="606317"/>
          </a:xfrm>
          <a:prstGeom prst="rect">
            <a:avLst/>
          </a:prstGeom>
          <a:noFill/>
          <a:ln>
            <a:noFill/>
          </a:ln>
        </p:spPr>
      </p:pic>
      <p:grpSp>
        <p:nvGrpSpPr>
          <p:cNvPr id="130" name="Google Shape;130;p15"/>
          <p:cNvGrpSpPr/>
          <p:nvPr/>
        </p:nvGrpSpPr>
        <p:grpSpPr>
          <a:xfrm>
            <a:off x="0" y="348541"/>
            <a:ext cx="6858000" cy="57859"/>
            <a:chOff x="276446" y="1127056"/>
            <a:chExt cx="6241312" cy="45084"/>
          </a:xfrm>
        </p:grpSpPr>
        <p:cxnSp>
          <p:nvCxnSpPr>
            <p:cNvPr id="131" name="Google Shape;131;p15"/>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132" name="Google Shape;132;p15"/>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42"/>
          <p:cNvSpPr txBox="1">
            <a:spLocks noGrp="1"/>
          </p:cNvSpPr>
          <p:nvPr>
            <p:ph type="title"/>
          </p:nvPr>
        </p:nvSpPr>
        <p:spPr>
          <a:xfrm>
            <a:off x="464819" y="4156467"/>
            <a:ext cx="5928361" cy="52238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3200"/>
              <a:buFont typeface="Arial"/>
              <a:buNone/>
            </a:pPr>
            <a:r>
              <a:rPr lang="ja-JP" sz="3200" b="0" i="0" u="none" strike="noStrike" cap="none">
                <a:solidFill>
                  <a:srgbClr val="7F7F7F"/>
                </a:solidFill>
                <a:latin typeface="Arial"/>
                <a:ea typeface="Arial"/>
                <a:cs typeface="Arial"/>
                <a:sym typeface="Arial"/>
              </a:rPr>
              <a:t>休暇</a:t>
            </a:r>
            <a:r>
              <a:rPr lang="ja-JP" sz="3200">
                <a:solidFill>
                  <a:srgbClr val="7F7F7F"/>
                </a:solidFill>
                <a:latin typeface="Arial"/>
                <a:ea typeface="Arial"/>
                <a:cs typeface="Arial"/>
                <a:sym typeface="Arial"/>
              </a:rPr>
              <a:t>･</a:t>
            </a:r>
            <a:r>
              <a:rPr lang="ja-JP" sz="3200" b="0" i="0" u="none" strike="noStrike" cap="none">
                <a:solidFill>
                  <a:srgbClr val="7F7F7F"/>
                </a:solidFill>
                <a:latin typeface="Arial"/>
                <a:ea typeface="Arial"/>
                <a:cs typeface="Arial"/>
                <a:sym typeface="Arial"/>
              </a:rPr>
              <a:t>申請機能の</a:t>
            </a:r>
            <a:br>
              <a:rPr lang="ja-JP" sz="3200" b="0" i="0" u="none" strike="noStrike" cap="none">
                <a:solidFill>
                  <a:srgbClr val="7F7F7F"/>
                </a:solidFill>
                <a:latin typeface="Arial"/>
                <a:ea typeface="Arial"/>
                <a:cs typeface="Arial"/>
                <a:sym typeface="Arial"/>
              </a:rPr>
            </a:br>
            <a:r>
              <a:rPr lang="ja-JP" sz="3200" b="0" i="0" u="none" strike="noStrike" cap="none">
                <a:solidFill>
                  <a:srgbClr val="7F7F7F"/>
                </a:solidFill>
                <a:latin typeface="Arial"/>
                <a:ea typeface="Arial"/>
                <a:cs typeface="Arial"/>
                <a:sym typeface="Arial"/>
              </a:rPr>
              <a:t>設定をしよう</a:t>
            </a:r>
            <a:endParaRPr sz="1050" b="0" i="0" u="none" strike="noStrike" cap="none">
              <a:solidFill>
                <a:srgbClr val="7F7F7F"/>
              </a:solidFill>
              <a:latin typeface="Arial"/>
              <a:ea typeface="Arial"/>
              <a:cs typeface="Arial"/>
              <a:sym typeface="Arial"/>
            </a:endParaRPr>
          </a:p>
        </p:txBody>
      </p:sp>
      <p:sp>
        <p:nvSpPr>
          <p:cNvPr id="622" name="Google Shape;622;p42"/>
          <p:cNvSpPr txBox="1">
            <a:spLocks noGrp="1"/>
          </p:cNvSpPr>
          <p:nvPr>
            <p:ph type="sldNum" idx="12"/>
          </p:nvPr>
        </p:nvSpPr>
        <p:spPr>
          <a:xfrm>
            <a:off x="5228474" y="8795083"/>
            <a:ext cx="1543050" cy="32660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30</a:t>
            </a:fld>
            <a:endParaRPr sz="900">
              <a:solidFill>
                <a:srgbClr val="D0CECE"/>
              </a:solidFill>
              <a:latin typeface="Calibri"/>
              <a:ea typeface="Calibri"/>
              <a:cs typeface="Calibri"/>
              <a:sym typeface="Calibri"/>
            </a:endParaRPr>
          </a:p>
        </p:txBody>
      </p:sp>
      <p:pic>
        <p:nvPicPr>
          <p:cNvPr id="623" name="Google Shape;623;p42"/>
          <p:cNvPicPr preferRelativeResize="0"/>
          <p:nvPr/>
        </p:nvPicPr>
        <p:blipFill rotWithShape="1">
          <a:blip r:embed="rId3">
            <a:alphaModFix/>
          </a:blip>
          <a:srcRect/>
          <a:stretch/>
        </p:blipFill>
        <p:spPr>
          <a:xfrm>
            <a:off x="709594" y="4071555"/>
            <a:ext cx="606317" cy="606317"/>
          </a:xfrm>
          <a:prstGeom prst="rect">
            <a:avLst/>
          </a:prstGeom>
          <a:noFill/>
          <a:ln>
            <a:noFill/>
          </a:ln>
        </p:spPr>
      </p:pic>
      <p:pic>
        <p:nvPicPr>
          <p:cNvPr id="624" name="Google Shape;624;p42"/>
          <p:cNvPicPr preferRelativeResize="0"/>
          <p:nvPr/>
        </p:nvPicPr>
        <p:blipFill rotWithShape="1">
          <a:blip r:embed="rId3">
            <a:alphaModFix/>
          </a:blip>
          <a:srcRect/>
          <a:stretch/>
        </p:blipFill>
        <p:spPr>
          <a:xfrm>
            <a:off x="5542086" y="4071555"/>
            <a:ext cx="606317" cy="606317"/>
          </a:xfrm>
          <a:prstGeom prst="rect">
            <a:avLst/>
          </a:prstGeom>
          <a:noFill/>
          <a:ln>
            <a:noFill/>
          </a:ln>
        </p:spPr>
      </p:pic>
      <p:grpSp>
        <p:nvGrpSpPr>
          <p:cNvPr id="625" name="Google Shape;625;p42"/>
          <p:cNvGrpSpPr/>
          <p:nvPr/>
        </p:nvGrpSpPr>
        <p:grpSpPr>
          <a:xfrm>
            <a:off x="0" y="348541"/>
            <a:ext cx="6858000" cy="57859"/>
            <a:chOff x="276446" y="1127056"/>
            <a:chExt cx="6241312" cy="45084"/>
          </a:xfrm>
        </p:grpSpPr>
        <p:cxnSp>
          <p:nvCxnSpPr>
            <p:cNvPr id="626" name="Google Shape;626;p42"/>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627" name="Google Shape;627;p42"/>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628" name="Google Shape;628;p42"/>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3"/>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solidFill>
                  <a:srgbClr val="7F7F7F"/>
                </a:solidFill>
                <a:latin typeface="Arial"/>
                <a:ea typeface="Arial"/>
                <a:cs typeface="Arial"/>
                <a:sym typeface="Arial"/>
              </a:rPr>
              <a:t>１．休暇</a:t>
            </a:r>
            <a:r>
              <a:rPr lang="ja-JP" sz="1800" b="1">
                <a:solidFill>
                  <a:srgbClr val="7F7F7F"/>
                </a:solidFill>
                <a:latin typeface="Arial"/>
                <a:ea typeface="Arial"/>
                <a:cs typeface="Arial"/>
                <a:sym typeface="Arial"/>
              </a:rPr>
              <a:t>･</a:t>
            </a:r>
            <a:r>
              <a:rPr lang="ja-JP" sz="1800" b="1" i="0" u="none" strike="noStrike" cap="none">
                <a:solidFill>
                  <a:srgbClr val="7F7F7F"/>
                </a:solidFill>
                <a:latin typeface="Arial"/>
                <a:ea typeface="Arial"/>
                <a:cs typeface="Arial"/>
                <a:sym typeface="Arial"/>
              </a:rPr>
              <a:t>申請管理機能の初期設定</a:t>
            </a:r>
            <a:endParaRPr sz="1100" b="0" i="0" u="none" strike="noStrike" cap="none">
              <a:solidFill>
                <a:srgbClr val="FF0000"/>
              </a:solidFill>
              <a:latin typeface="Arial"/>
              <a:ea typeface="Arial"/>
              <a:cs typeface="Arial"/>
              <a:sym typeface="Arial"/>
            </a:endParaRPr>
          </a:p>
        </p:txBody>
      </p:sp>
      <p:sp>
        <p:nvSpPr>
          <p:cNvPr id="634" name="Google Shape;634;p43"/>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31</a:t>
            </a:fld>
            <a:endParaRPr sz="900">
              <a:solidFill>
                <a:srgbClr val="D0CECE"/>
              </a:solidFill>
              <a:latin typeface="Calibri"/>
              <a:ea typeface="Calibri"/>
              <a:cs typeface="Calibri"/>
              <a:sym typeface="Calibri"/>
            </a:endParaRPr>
          </a:p>
        </p:txBody>
      </p:sp>
      <p:cxnSp>
        <p:nvCxnSpPr>
          <p:cNvPr id="635" name="Google Shape;635;p43"/>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grpSp>
        <p:nvGrpSpPr>
          <p:cNvPr id="636" name="Google Shape;636;p43"/>
          <p:cNvGrpSpPr/>
          <p:nvPr/>
        </p:nvGrpSpPr>
        <p:grpSpPr>
          <a:xfrm>
            <a:off x="276445" y="951339"/>
            <a:ext cx="6241311" cy="883826"/>
            <a:chOff x="276445" y="997059"/>
            <a:chExt cx="6241311" cy="883826"/>
          </a:xfrm>
        </p:grpSpPr>
        <p:sp>
          <p:nvSpPr>
            <p:cNvPr id="637" name="Google Shape;637;p43"/>
            <p:cNvSpPr txBox="1"/>
            <p:nvPr/>
          </p:nvSpPr>
          <p:spPr>
            <a:xfrm>
              <a:off x="276445" y="997059"/>
              <a:ext cx="6241311" cy="30674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sz="1400">
                  <a:solidFill>
                    <a:srgbClr val="7F7F7F"/>
                  </a:solidFill>
                  <a:latin typeface="Arial"/>
                  <a:ea typeface="Arial"/>
                  <a:cs typeface="Arial"/>
                  <a:sym typeface="Arial"/>
                </a:rPr>
                <a:t>１．特別</a:t>
              </a:r>
              <a:r>
                <a:rPr lang="ja-JP">
                  <a:solidFill>
                    <a:srgbClr val="7F7F7F"/>
                  </a:solidFill>
                </a:rPr>
                <a:t>休暇名</a:t>
              </a:r>
              <a:r>
                <a:rPr lang="ja-JP" sz="1400">
                  <a:solidFill>
                    <a:srgbClr val="7F7F7F"/>
                  </a:solidFill>
                  <a:latin typeface="Arial"/>
                  <a:ea typeface="Arial"/>
                  <a:cs typeface="Arial"/>
                  <a:sym typeface="Arial"/>
                </a:rPr>
                <a:t>の</a:t>
              </a:r>
              <a:r>
                <a:rPr lang="ja-JP">
                  <a:solidFill>
                    <a:srgbClr val="7F7F7F"/>
                  </a:solidFill>
                </a:rPr>
                <a:t>登録</a:t>
              </a:r>
              <a:endParaRPr sz="1100">
                <a:solidFill>
                  <a:srgbClr val="7F7F7F"/>
                </a:solidFill>
                <a:latin typeface="Arial"/>
                <a:ea typeface="Arial"/>
                <a:cs typeface="Arial"/>
                <a:sym typeface="Arial"/>
              </a:endParaRPr>
            </a:p>
          </p:txBody>
        </p:sp>
        <p:sp>
          <p:nvSpPr>
            <p:cNvPr id="638" name="Google Shape;638;p43"/>
            <p:cNvSpPr txBox="1"/>
            <p:nvPr/>
          </p:nvSpPr>
          <p:spPr>
            <a:xfrm>
              <a:off x="276445" y="1303804"/>
              <a:ext cx="6241311" cy="5770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ジョブカンで初期設定として登録されている休暇は「有休」「代休」「振休」の3パターンのみです。上記以外にも必要な休暇がある場合は、「特別</a:t>
              </a:r>
              <a:r>
                <a:rPr lang="ja-JP" sz="1050">
                  <a:solidFill>
                    <a:srgbClr val="7F7F7F"/>
                  </a:solidFill>
                </a:rPr>
                <a:t>休暇名</a:t>
              </a:r>
              <a:r>
                <a:rPr lang="ja-JP" sz="1050">
                  <a:solidFill>
                    <a:srgbClr val="7F7F7F"/>
                  </a:solidFill>
                  <a:latin typeface="Arial"/>
                  <a:ea typeface="Arial"/>
                  <a:cs typeface="Arial"/>
                  <a:sym typeface="Arial"/>
                </a:rPr>
                <a:t>の</a:t>
              </a:r>
              <a:r>
                <a:rPr lang="ja-JP" sz="1050">
                  <a:solidFill>
                    <a:srgbClr val="7F7F7F"/>
                  </a:solidFill>
                </a:rPr>
                <a:t>登録</a:t>
              </a:r>
              <a:r>
                <a:rPr lang="ja-JP" sz="1050">
                  <a:solidFill>
                    <a:srgbClr val="7F7F7F"/>
                  </a:solidFill>
                  <a:latin typeface="Arial"/>
                  <a:ea typeface="Arial"/>
                  <a:cs typeface="Arial"/>
                  <a:sym typeface="Arial"/>
                </a:rPr>
                <a:t>」</a:t>
              </a:r>
              <a:r>
                <a:rPr lang="ja-JP" sz="1050">
                  <a:solidFill>
                    <a:srgbClr val="7F7F7F"/>
                  </a:solidFill>
                </a:rPr>
                <a:t>から始めていきます</a:t>
              </a:r>
              <a:r>
                <a:rPr lang="ja-JP" sz="1050">
                  <a:solidFill>
                    <a:srgbClr val="7F7F7F"/>
                  </a:solidFill>
                  <a:latin typeface="Arial"/>
                  <a:ea typeface="Arial"/>
                  <a:cs typeface="Arial"/>
                  <a:sym typeface="Arial"/>
                </a:rPr>
                <a:t>。</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　「基本情報設定」＞「</a:t>
              </a:r>
              <a:r>
                <a:rPr lang="ja-JP" sz="1050">
                  <a:solidFill>
                    <a:srgbClr val="7F7F7F"/>
                  </a:solidFill>
                </a:rPr>
                <a:t>初期設定一覧</a:t>
              </a:r>
              <a:r>
                <a:rPr lang="ja-JP" sz="1050">
                  <a:solidFill>
                    <a:srgbClr val="7F7F7F"/>
                  </a:solidFill>
                  <a:latin typeface="Arial"/>
                  <a:ea typeface="Arial"/>
                  <a:cs typeface="Arial"/>
                  <a:sym typeface="Arial"/>
                </a:rPr>
                <a:t>」＞「</a:t>
              </a:r>
              <a:r>
                <a:rPr lang="ja-JP" sz="1050" u="sng">
                  <a:solidFill>
                    <a:schemeClr val="hlink"/>
                  </a:solidFill>
                  <a:hlinkClick r:id="rId3"/>
                </a:rPr>
                <a:t>特別休暇名の登録</a:t>
              </a:r>
              <a:r>
                <a:rPr lang="ja-JP" sz="1050">
                  <a:solidFill>
                    <a:srgbClr val="7F7F7F"/>
                  </a:solidFill>
                  <a:latin typeface="Arial"/>
                  <a:ea typeface="Arial"/>
                  <a:cs typeface="Arial"/>
                  <a:sym typeface="Arial"/>
                </a:rPr>
                <a:t>」をクリックします。</a:t>
              </a:r>
              <a:endParaRPr sz="1050">
                <a:solidFill>
                  <a:srgbClr val="7F7F7F"/>
                </a:solidFill>
                <a:latin typeface="Arial"/>
                <a:ea typeface="Arial"/>
                <a:cs typeface="Arial"/>
                <a:sym typeface="Arial"/>
              </a:endParaRPr>
            </a:p>
          </p:txBody>
        </p:sp>
      </p:grpSp>
      <p:grpSp>
        <p:nvGrpSpPr>
          <p:cNvPr id="639" name="Google Shape;639;p43"/>
          <p:cNvGrpSpPr/>
          <p:nvPr/>
        </p:nvGrpSpPr>
        <p:grpSpPr>
          <a:xfrm>
            <a:off x="0" y="348541"/>
            <a:ext cx="6858000" cy="57859"/>
            <a:chOff x="276446" y="1127056"/>
            <a:chExt cx="6241312" cy="45084"/>
          </a:xfrm>
        </p:grpSpPr>
        <p:cxnSp>
          <p:nvCxnSpPr>
            <p:cNvPr id="640" name="Google Shape;640;p43"/>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641" name="Google Shape;641;p43"/>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642" name="Google Shape;642;p43"/>
          <p:cNvSpPr txBox="1"/>
          <p:nvPr/>
        </p:nvSpPr>
        <p:spPr>
          <a:xfrm>
            <a:off x="306023" y="4923959"/>
            <a:ext cx="6241200" cy="7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休暇名と休暇略称（2文字）をご入力後、ページ下部にあります「保存」ボタンをクリックすると特別</a:t>
            </a:r>
            <a:r>
              <a:rPr lang="ja-JP" sz="1050">
                <a:solidFill>
                  <a:srgbClr val="7F7F7F"/>
                </a:solidFill>
              </a:rPr>
              <a:t>休暇名の登録</a:t>
            </a:r>
            <a:r>
              <a:rPr lang="ja-JP" sz="1050">
                <a:solidFill>
                  <a:srgbClr val="7F7F7F"/>
                </a:solidFill>
                <a:latin typeface="Arial"/>
                <a:ea typeface="Arial"/>
                <a:cs typeface="Arial"/>
                <a:sym typeface="Arial"/>
              </a:rPr>
              <a:t>が完了します。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　※</a:t>
            </a:r>
            <a:r>
              <a:rPr lang="ja-JP" sz="1050">
                <a:solidFill>
                  <a:srgbClr val="7F7F7F"/>
                </a:solidFill>
              </a:rPr>
              <a:t>特別休暇名の登録</a:t>
            </a:r>
            <a:r>
              <a:rPr lang="ja-JP" sz="1050">
                <a:solidFill>
                  <a:srgbClr val="7F7F7F"/>
                </a:solidFill>
                <a:latin typeface="Arial"/>
                <a:ea typeface="Arial"/>
                <a:cs typeface="Arial"/>
                <a:sym typeface="Arial"/>
              </a:rPr>
              <a:t>に関しては最大30個の追加が可能です。必要な分だけ</a:t>
            </a:r>
            <a:r>
              <a:rPr lang="ja-JP" sz="1050">
                <a:solidFill>
                  <a:srgbClr val="7F7F7F"/>
                </a:solidFill>
              </a:rPr>
              <a:t>特別休暇名の登録を</a:t>
            </a:r>
            <a:r>
              <a:rPr lang="ja-JP" sz="1050">
                <a:solidFill>
                  <a:srgbClr val="7F7F7F"/>
                </a:solidFill>
                <a:latin typeface="Arial"/>
                <a:ea typeface="Arial"/>
                <a:cs typeface="Arial"/>
                <a:sym typeface="Arial"/>
              </a:rPr>
              <a:t>追加をお願いします。</a:t>
            </a: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p:txBody>
      </p:sp>
      <p:sp>
        <p:nvSpPr>
          <p:cNvPr id="643" name="Google Shape;643;p43"/>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grpSp>
        <p:nvGrpSpPr>
          <p:cNvPr id="644" name="Google Shape;644;p43"/>
          <p:cNvGrpSpPr/>
          <p:nvPr/>
        </p:nvGrpSpPr>
        <p:grpSpPr>
          <a:xfrm>
            <a:off x="1008083" y="1909935"/>
            <a:ext cx="4841833" cy="2662074"/>
            <a:chOff x="1008083" y="1909935"/>
            <a:chExt cx="4841833" cy="2662074"/>
          </a:xfrm>
        </p:grpSpPr>
        <p:pic>
          <p:nvPicPr>
            <p:cNvPr id="645" name="Google Shape;645;p43"/>
            <p:cNvPicPr preferRelativeResize="0"/>
            <p:nvPr/>
          </p:nvPicPr>
          <p:blipFill>
            <a:blip r:embed="rId4">
              <a:alphaModFix/>
            </a:blip>
            <a:stretch>
              <a:fillRect/>
            </a:stretch>
          </p:blipFill>
          <p:spPr>
            <a:xfrm>
              <a:off x="1008083" y="1909935"/>
              <a:ext cx="4841833" cy="2662074"/>
            </a:xfrm>
            <a:prstGeom prst="rect">
              <a:avLst/>
            </a:prstGeom>
            <a:noFill/>
            <a:ln>
              <a:noFill/>
            </a:ln>
            <a:effectLst>
              <a:outerShdw blurRad="57150" dist="19050" dir="5400000" algn="bl" rotWithShape="0">
                <a:srgbClr val="000000">
                  <a:alpha val="50000"/>
                </a:srgbClr>
              </a:outerShdw>
            </a:effectLst>
          </p:spPr>
        </p:pic>
        <p:sp>
          <p:nvSpPr>
            <p:cNvPr id="646" name="Google Shape;646;p43"/>
            <p:cNvSpPr/>
            <p:nvPr/>
          </p:nvSpPr>
          <p:spPr>
            <a:xfrm>
              <a:off x="1842250" y="4064000"/>
              <a:ext cx="807900" cy="232500"/>
            </a:xfrm>
            <a:prstGeom prst="rect">
              <a:avLst/>
            </a:prstGeom>
            <a:noFill/>
            <a:ln w="2857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7" name="Google Shape;647;p43"/>
          <p:cNvPicPr preferRelativeResize="0"/>
          <p:nvPr/>
        </p:nvPicPr>
        <p:blipFill>
          <a:blip r:embed="rId5">
            <a:alphaModFix/>
          </a:blip>
          <a:stretch>
            <a:fillRect/>
          </a:stretch>
        </p:blipFill>
        <p:spPr>
          <a:xfrm>
            <a:off x="1057100" y="5748796"/>
            <a:ext cx="4680001" cy="2300510"/>
          </a:xfrm>
          <a:prstGeom prst="rect">
            <a:avLst/>
          </a:prstGeom>
          <a:noFill/>
          <a:ln>
            <a:noFill/>
          </a:ln>
          <a:effectLst>
            <a:outerShdw blurRad="57150" dist="19050" dir="5400000" algn="bl" rotWithShape="0">
              <a:srgbClr val="000000">
                <a:alpha val="50000"/>
              </a:srgbClr>
            </a:outerShdw>
          </a:effectLst>
        </p:spPr>
      </p:pic>
      <p:pic>
        <p:nvPicPr>
          <p:cNvPr id="648" name="Google Shape;648;p43"/>
          <p:cNvPicPr preferRelativeResize="0"/>
          <p:nvPr/>
        </p:nvPicPr>
        <p:blipFill>
          <a:blip r:embed="rId6">
            <a:alphaModFix/>
          </a:blip>
          <a:stretch>
            <a:fillRect/>
          </a:stretch>
        </p:blipFill>
        <p:spPr>
          <a:xfrm>
            <a:off x="1057100" y="8082300"/>
            <a:ext cx="4679999" cy="561087"/>
          </a:xfrm>
          <a:prstGeom prst="rect">
            <a:avLst/>
          </a:prstGeom>
          <a:noFill/>
          <a:ln>
            <a:noFill/>
          </a:ln>
          <a:effectLst>
            <a:outerShdw blurRad="57150" dist="19050" dir="5400000" algn="bl" rotWithShape="0">
              <a:srgbClr val="000000">
                <a:alpha val="50000"/>
              </a:srgbClr>
            </a:outerShdw>
          </a:effectLst>
        </p:spPr>
      </p:pic>
      <p:sp>
        <p:nvSpPr>
          <p:cNvPr id="649" name="Google Shape;649;p43"/>
          <p:cNvSpPr/>
          <p:nvPr/>
        </p:nvSpPr>
        <p:spPr>
          <a:xfrm>
            <a:off x="3259255" y="8485751"/>
            <a:ext cx="275700" cy="182400"/>
          </a:xfrm>
          <a:prstGeom prst="rect">
            <a:avLst/>
          </a:prstGeom>
          <a:noFill/>
          <a:ln w="1270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44"/>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solidFill>
                  <a:srgbClr val="7F7F7F"/>
                </a:solidFill>
                <a:latin typeface="Arial"/>
                <a:ea typeface="Arial"/>
                <a:cs typeface="Arial"/>
                <a:sym typeface="Arial"/>
              </a:rPr>
              <a:t>１．休暇</a:t>
            </a:r>
            <a:r>
              <a:rPr lang="ja-JP" sz="1800" b="1">
                <a:solidFill>
                  <a:srgbClr val="7F7F7F"/>
                </a:solidFill>
                <a:latin typeface="Arial"/>
                <a:ea typeface="Arial"/>
                <a:cs typeface="Arial"/>
                <a:sym typeface="Arial"/>
              </a:rPr>
              <a:t>･</a:t>
            </a:r>
            <a:r>
              <a:rPr lang="ja-JP" sz="1800" b="1" i="0" u="none" strike="noStrike" cap="none">
                <a:solidFill>
                  <a:srgbClr val="7F7F7F"/>
                </a:solidFill>
                <a:latin typeface="Arial"/>
                <a:ea typeface="Arial"/>
                <a:cs typeface="Arial"/>
                <a:sym typeface="Arial"/>
              </a:rPr>
              <a:t>申請管理機能の初期設定</a:t>
            </a:r>
            <a:endParaRPr sz="1100" b="0" i="0" u="none" strike="noStrike" cap="none">
              <a:solidFill>
                <a:srgbClr val="FF0000"/>
              </a:solidFill>
              <a:latin typeface="Arial"/>
              <a:ea typeface="Arial"/>
              <a:cs typeface="Arial"/>
              <a:sym typeface="Arial"/>
            </a:endParaRPr>
          </a:p>
        </p:txBody>
      </p:sp>
      <p:sp>
        <p:nvSpPr>
          <p:cNvPr id="655" name="Google Shape;655;p44"/>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32</a:t>
            </a:fld>
            <a:endParaRPr sz="900">
              <a:solidFill>
                <a:srgbClr val="D0CECE"/>
              </a:solidFill>
              <a:latin typeface="Calibri"/>
              <a:ea typeface="Calibri"/>
              <a:cs typeface="Calibri"/>
              <a:sym typeface="Calibri"/>
            </a:endParaRPr>
          </a:p>
        </p:txBody>
      </p:sp>
      <p:cxnSp>
        <p:nvCxnSpPr>
          <p:cNvPr id="656" name="Google Shape;656;p44"/>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grpSp>
        <p:nvGrpSpPr>
          <p:cNvPr id="657" name="Google Shape;657;p44"/>
          <p:cNvGrpSpPr/>
          <p:nvPr/>
        </p:nvGrpSpPr>
        <p:grpSpPr>
          <a:xfrm>
            <a:off x="276445" y="951339"/>
            <a:ext cx="6241311" cy="883826"/>
            <a:chOff x="276445" y="997059"/>
            <a:chExt cx="6241311" cy="883826"/>
          </a:xfrm>
        </p:grpSpPr>
        <p:sp>
          <p:nvSpPr>
            <p:cNvPr id="658" name="Google Shape;658;p44"/>
            <p:cNvSpPr txBox="1"/>
            <p:nvPr/>
          </p:nvSpPr>
          <p:spPr>
            <a:xfrm>
              <a:off x="276445" y="997059"/>
              <a:ext cx="6241311" cy="30674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sz="1400">
                  <a:solidFill>
                    <a:srgbClr val="7F7F7F"/>
                  </a:solidFill>
                  <a:latin typeface="Arial"/>
                  <a:ea typeface="Arial"/>
                  <a:cs typeface="Arial"/>
                  <a:sym typeface="Arial"/>
                </a:rPr>
                <a:t>２．休暇タイプ設定</a:t>
              </a:r>
              <a:endParaRPr sz="1100">
                <a:solidFill>
                  <a:srgbClr val="7F7F7F"/>
                </a:solidFill>
                <a:latin typeface="Arial"/>
                <a:ea typeface="Arial"/>
                <a:cs typeface="Arial"/>
                <a:sym typeface="Arial"/>
              </a:endParaRPr>
            </a:p>
          </p:txBody>
        </p:sp>
        <p:sp>
          <p:nvSpPr>
            <p:cNvPr id="659" name="Google Shape;659;p44"/>
            <p:cNvSpPr txBox="1"/>
            <p:nvPr/>
          </p:nvSpPr>
          <p:spPr>
            <a:xfrm>
              <a:off x="276445" y="1303804"/>
              <a:ext cx="6241311" cy="5770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各種休暇を実際に使用できる状態にするために、休暇タイプの設定が必要となります。また、有休の半休などの作成も「休暇タイプ設定」から設定が可能です。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　「基本情報設定」＞</a:t>
              </a:r>
              <a:r>
                <a:rPr lang="ja-JP" sz="1050">
                  <a:solidFill>
                    <a:srgbClr val="7F7F7F"/>
                  </a:solidFill>
                </a:rPr>
                <a:t>「初期設定一覧」＞</a:t>
              </a:r>
              <a:r>
                <a:rPr lang="ja-JP" sz="1050">
                  <a:solidFill>
                    <a:srgbClr val="7F7F7F"/>
                  </a:solidFill>
                  <a:latin typeface="Arial"/>
                  <a:ea typeface="Arial"/>
                  <a:cs typeface="Arial"/>
                  <a:sym typeface="Arial"/>
                </a:rPr>
                <a:t>「</a:t>
              </a:r>
              <a:r>
                <a:rPr lang="ja-JP" sz="1050" u="sng">
                  <a:solidFill>
                    <a:schemeClr val="hlink"/>
                  </a:solidFill>
                  <a:latin typeface="Arial"/>
                  <a:ea typeface="Arial"/>
                  <a:cs typeface="Arial"/>
                  <a:sym typeface="Arial"/>
                  <a:hlinkClick r:id="rId3"/>
                </a:rPr>
                <a:t>休暇タイプ設定</a:t>
              </a:r>
              <a:r>
                <a:rPr lang="ja-JP" sz="1050">
                  <a:solidFill>
                    <a:srgbClr val="7F7F7F"/>
                  </a:solidFill>
                  <a:latin typeface="Arial"/>
                  <a:ea typeface="Arial"/>
                  <a:cs typeface="Arial"/>
                  <a:sym typeface="Arial"/>
                </a:rPr>
                <a:t>」をクリックします。</a:t>
              </a:r>
              <a:endParaRPr sz="1050">
                <a:solidFill>
                  <a:srgbClr val="7F7F7F"/>
                </a:solidFill>
                <a:latin typeface="Arial"/>
                <a:ea typeface="Arial"/>
                <a:cs typeface="Arial"/>
                <a:sym typeface="Arial"/>
              </a:endParaRPr>
            </a:p>
          </p:txBody>
        </p:sp>
      </p:grpSp>
      <p:grpSp>
        <p:nvGrpSpPr>
          <p:cNvPr id="660" name="Google Shape;660;p44"/>
          <p:cNvGrpSpPr/>
          <p:nvPr/>
        </p:nvGrpSpPr>
        <p:grpSpPr>
          <a:xfrm>
            <a:off x="0" y="348541"/>
            <a:ext cx="6858000" cy="57859"/>
            <a:chOff x="276446" y="1127056"/>
            <a:chExt cx="6241312" cy="45084"/>
          </a:xfrm>
        </p:grpSpPr>
        <p:cxnSp>
          <p:nvCxnSpPr>
            <p:cNvPr id="661" name="Google Shape;661;p44"/>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662" name="Google Shape;662;p44"/>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663" name="Google Shape;663;p44"/>
          <p:cNvSpPr txBox="1"/>
          <p:nvPr/>
        </p:nvSpPr>
        <p:spPr>
          <a:xfrm>
            <a:off x="306023" y="4879509"/>
            <a:ext cx="6241311" cy="7386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既存の休暇タイプのリストが表示されます。（有休、振休、代休の全休はデフォルトで登録されてあります。）※既存の休暇タイプの設定を変更される場合は「編集」、削除される場合は「削除」からご利用ください。</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　「新規休暇タイプ追加」をクリックすると休暇の設定画面へ移動します。</a:t>
            </a:r>
            <a:endParaRPr sz="1050">
              <a:solidFill>
                <a:srgbClr val="7F7F7F"/>
              </a:solidFill>
              <a:latin typeface="Arial"/>
              <a:ea typeface="Arial"/>
              <a:cs typeface="Arial"/>
              <a:sym typeface="Arial"/>
            </a:endParaRPr>
          </a:p>
        </p:txBody>
      </p:sp>
      <p:pic>
        <p:nvPicPr>
          <p:cNvPr id="664" name="Google Shape;664;p44" descr="https://i.gyazo.com/9e48c1fbd269e305a00220d47a8c1d53.png"/>
          <p:cNvPicPr preferRelativeResize="0"/>
          <p:nvPr/>
        </p:nvPicPr>
        <p:blipFill rotWithShape="1">
          <a:blip r:embed="rId4">
            <a:alphaModFix/>
          </a:blip>
          <a:srcRect/>
          <a:stretch/>
        </p:blipFill>
        <p:spPr>
          <a:xfrm>
            <a:off x="380721" y="5731964"/>
            <a:ext cx="4884971" cy="1825579"/>
          </a:xfrm>
          <a:prstGeom prst="rect">
            <a:avLst/>
          </a:prstGeom>
          <a:noFill/>
          <a:ln>
            <a:noFill/>
          </a:ln>
          <a:effectLst>
            <a:outerShdw blurRad="50800" dist="38100" dir="2700000" algn="tl" rotWithShape="0">
              <a:srgbClr val="000000">
                <a:alpha val="40000"/>
              </a:srgbClr>
            </a:outerShdw>
          </a:effectLst>
        </p:spPr>
      </p:pic>
      <p:sp>
        <p:nvSpPr>
          <p:cNvPr id="665" name="Google Shape;665;p44"/>
          <p:cNvSpPr/>
          <p:nvPr/>
        </p:nvSpPr>
        <p:spPr>
          <a:xfrm>
            <a:off x="410298" y="6468622"/>
            <a:ext cx="598200" cy="186300"/>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6" name="Google Shape;666;p44"/>
          <p:cNvSpPr/>
          <p:nvPr/>
        </p:nvSpPr>
        <p:spPr>
          <a:xfrm rot="10800000" flipH="1">
            <a:off x="1446273" y="7388100"/>
            <a:ext cx="812100" cy="764400"/>
          </a:xfrm>
          <a:prstGeom prst="bentArrow">
            <a:avLst>
              <a:gd name="adj1" fmla="val 25000"/>
              <a:gd name="adj2" fmla="val 24395"/>
              <a:gd name="adj3" fmla="val 25000"/>
              <a:gd name="adj4" fmla="val 43750"/>
            </a:avLst>
          </a:prstGeom>
          <a:solidFill>
            <a:srgbClr val="E06666"/>
          </a:solidFill>
          <a:ln w="9525" cap="flat" cmpd="sng">
            <a:solidFill>
              <a:srgbClr val="E0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667" name="Google Shape;667;p44"/>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grpSp>
        <p:nvGrpSpPr>
          <p:cNvPr id="668" name="Google Shape;668;p44"/>
          <p:cNvGrpSpPr/>
          <p:nvPr/>
        </p:nvGrpSpPr>
        <p:grpSpPr>
          <a:xfrm>
            <a:off x="1008083" y="1909935"/>
            <a:ext cx="4841833" cy="2662074"/>
            <a:chOff x="1008083" y="1909935"/>
            <a:chExt cx="4841833" cy="2662074"/>
          </a:xfrm>
        </p:grpSpPr>
        <p:pic>
          <p:nvPicPr>
            <p:cNvPr id="669" name="Google Shape;669;p44"/>
            <p:cNvPicPr preferRelativeResize="0"/>
            <p:nvPr/>
          </p:nvPicPr>
          <p:blipFill>
            <a:blip r:embed="rId5">
              <a:alphaModFix/>
            </a:blip>
            <a:stretch>
              <a:fillRect/>
            </a:stretch>
          </p:blipFill>
          <p:spPr>
            <a:xfrm>
              <a:off x="1008083" y="1909935"/>
              <a:ext cx="4841833" cy="2662074"/>
            </a:xfrm>
            <a:prstGeom prst="rect">
              <a:avLst/>
            </a:prstGeom>
            <a:noFill/>
            <a:ln>
              <a:noFill/>
            </a:ln>
            <a:effectLst>
              <a:outerShdw blurRad="57150" dist="19050" dir="5400000" algn="bl" rotWithShape="0">
                <a:srgbClr val="000000">
                  <a:alpha val="50000"/>
                </a:srgbClr>
              </a:outerShdw>
            </a:effectLst>
          </p:spPr>
        </p:pic>
        <p:sp>
          <p:nvSpPr>
            <p:cNvPr id="670" name="Google Shape;670;p44"/>
            <p:cNvSpPr/>
            <p:nvPr/>
          </p:nvSpPr>
          <p:spPr>
            <a:xfrm>
              <a:off x="2985250" y="4064000"/>
              <a:ext cx="807900" cy="2325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1" name="Google Shape;671;p44"/>
          <p:cNvPicPr preferRelativeResize="0"/>
          <p:nvPr/>
        </p:nvPicPr>
        <p:blipFill>
          <a:blip r:embed="rId6">
            <a:alphaModFix/>
          </a:blip>
          <a:stretch>
            <a:fillRect/>
          </a:stretch>
        </p:blipFill>
        <p:spPr>
          <a:xfrm>
            <a:off x="2766275" y="6446813"/>
            <a:ext cx="3220525" cy="2083875"/>
          </a:xfrm>
          <a:prstGeom prst="rect">
            <a:avLst/>
          </a:prstGeom>
          <a:noFill/>
          <a:ln w="19050" cap="flat" cmpd="sng">
            <a:solidFill>
              <a:srgbClr val="E06666"/>
            </a:solidFill>
            <a:prstDash val="dash"/>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45"/>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33</a:t>
            </a:fld>
            <a:endParaRPr sz="900">
              <a:solidFill>
                <a:srgbClr val="D0CECE"/>
              </a:solidFill>
              <a:latin typeface="Calibri"/>
              <a:ea typeface="Calibri"/>
              <a:cs typeface="Calibri"/>
              <a:sym typeface="Calibri"/>
            </a:endParaRPr>
          </a:p>
        </p:txBody>
      </p:sp>
      <p:grpSp>
        <p:nvGrpSpPr>
          <p:cNvPr id="677" name="Google Shape;677;p45"/>
          <p:cNvGrpSpPr/>
          <p:nvPr/>
        </p:nvGrpSpPr>
        <p:grpSpPr>
          <a:xfrm>
            <a:off x="0" y="348541"/>
            <a:ext cx="6858000" cy="57859"/>
            <a:chOff x="276446" y="1127056"/>
            <a:chExt cx="6241312" cy="45084"/>
          </a:xfrm>
        </p:grpSpPr>
        <p:cxnSp>
          <p:nvCxnSpPr>
            <p:cNvPr id="678" name="Google Shape;678;p45"/>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679" name="Google Shape;679;p45"/>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680" name="Google Shape;680;p45"/>
          <p:cNvSpPr txBox="1"/>
          <p:nvPr/>
        </p:nvSpPr>
        <p:spPr>
          <a:xfrm>
            <a:off x="306021" y="6560759"/>
            <a:ext cx="6241311" cy="5770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■時間休の申請をさせたい場合は？</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　上画像の4つ目の項目にあります、「消化量」のプルダウンを開いて（枠内右側にある▼をクリックして）いただきますと、最下部に「時間休」という選択項目が表示されます。</a:t>
            </a:r>
            <a:endParaRPr sz="1050">
              <a:solidFill>
                <a:srgbClr val="7F7F7F"/>
              </a:solidFill>
              <a:latin typeface="Arial"/>
              <a:ea typeface="Arial"/>
              <a:cs typeface="Arial"/>
              <a:sym typeface="Arial"/>
            </a:endParaRPr>
          </a:p>
        </p:txBody>
      </p:sp>
      <p:cxnSp>
        <p:nvCxnSpPr>
          <p:cNvPr id="681" name="Google Shape;681;p45"/>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sp>
        <p:nvSpPr>
          <p:cNvPr id="682" name="Google Shape;682;p45"/>
          <p:cNvSpPr txBox="1"/>
          <p:nvPr/>
        </p:nvSpPr>
        <p:spPr>
          <a:xfrm>
            <a:off x="306022" y="974486"/>
            <a:ext cx="6241311" cy="4154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設定された内容に沿って項目を埋めていきます。下画像の設定であれば、営業部の社員のみが使える午前有休の休暇パターンとなります。</a:t>
            </a:r>
            <a:endParaRPr sz="1050">
              <a:solidFill>
                <a:srgbClr val="7F7F7F"/>
              </a:solidFill>
              <a:latin typeface="Arial"/>
              <a:ea typeface="Arial"/>
              <a:cs typeface="Arial"/>
              <a:sym typeface="Arial"/>
            </a:endParaRPr>
          </a:p>
        </p:txBody>
      </p:sp>
      <p:sp>
        <p:nvSpPr>
          <p:cNvPr id="683" name="Google Shape;683;p45"/>
          <p:cNvSpPr txBox="1"/>
          <p:nvPr/>
        </p:nvSpPr>
        <p:spPr>
          <a:xfrm>
            <a:off x="276445" y="5417554"/>
            <a:ext cx="6241311" cy="4154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ご入力いただいた内容でお間違えなければ「追加」ボタンを押していただくと休暇タイプの追加が完了いたします。</a:t>
            </a:r>
            <a:endParaRPr sz="1050">
              <a:solidFill>
                <a:srgbClr val="7F7F7F"/>
              </a:solidFill>
              <a:latin typeface="Arial"/>
              <a:ea typeface="Arial"/>
              <a:cs typeface="Arial"/>
              <a:sym typeface="Arial"/>
            </a:endParaRPr>
          </a:p>
        </p:txBody>
      </p:sp>
      <p:grpSp>
        <p:nvGrpSpPr>
          <p:cNvPr id="684" name="Google Shape;684;p45"/>
          <p:cNvGrpSpPr/>
          <p:nvPr/>
        </p:nvGrpSpPr>
        <p:grpSpPr>
          <a:xfrm>
            <a:off x="1089000" y="1592165"/>
            <a:ext cx="4680000" cy="3462008"/>
            <a:chOff x="1089000" y="1592165"/>
            <a:chExt cx="4680000" cy="3462008"/>
          </a:xfrm>
        </p:grpSpPr>
        <p:pic>
          <p:nvPicPr>
            <p:cNvPr id="685" name="Google Shape;685;p45" descr="https://i.gyazo.com/c9def5cbb996513c414e689d9175294d.png"/>
            <p:cNvPicPr preferRelativeResize="0"/>
            <p:nvPr/>
          </p:nvPicPr>
          <p:blipFill rotWithShape="1">
            <a:blip r:embed="rId3">
              <a:alphaModFix/>
            </a:blip>
            <a:srcRect/>
            <a:stretch/>
          </p:blipFill>
          <p:spPr>
            <a:xfrm>
              <a:off x="1089000" y="1592165"/>
              <a:ext cx="4680000" cy="3462008"/>
            </a:xfrm>
            <a:prstGeom prst="rect">
              <a:avLst/>
            </a:prstGeom>
            <a:noFill/>
            <a:ln>
              <a:noFill/>
            </a:ln>
            <a:effectLst>
              <a:outerShdw blurRad="50800" dist="38100" dir="2700000" algn="tl" rotWithShape="0">
                <a:srgbClr val="000000">
                  <a:alpha val="40000"/>
                </a:srgbClr>
              </a:outerShdw>
            </a:effectLst>
          </p:spPr>
        </p:pic>
        <p:sp>
          <p:nvSpPr>
            <p:cNvPr id="686" name="Google Shape;686;p45"/>
            <p:cNvSpPr/>
            <p:nvPr/>
          </p:nvSpPr>
          <p:spPr>
            <a:xfrm>
              <a:off x="5228474" y="4653994"/>
              <a:ext cx="438679" cy="256144"/>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687" name="Google Shape;687;p45" descr="https://i.gyazo.com/f276bb9cfaef5a120bf9a49f5e3b5ac2.png"/>
          <p:cNvPicPr preferRelativeResize="0"/>
          <p:nvPr/>
        </p:nvPicPr>
        <p:blipFill rotWithShape="1">
          <a:blip r:embed="rId4">
            <a:alphaModFix/>
          </a:blip>
          <a:srcRect t="27156"/>
          <a:stretch/>
        </p:blipFill>
        <p:spPr>
          <a:xfrm>
            <a:off x="1751762" y="7349097"/>
            <a:ext cx="3354475" cy="659150"/>
          </a:xfrm>
          <a:prstGeom prst="rect">
            <a:avLst/>
          </a:prstGeom>
          <a:noFill/>
          <a:ln>
            <a:noFill/>
          </a:ln>
          <a:effectLst>
            <a:outerShdw blurRad="50800" dist="38100" dir="2700000" algn="tl" rotWithShape="0">
              <a:srgbClr val="000000">
                <a:alpha val="40000"/>
              </a:srgbClr>
            </a:outerShdw>
          </a:effectLst>
        </p:spPr>
      </p:pic>
      <p:sp>
        <p:nvSpPr>
          <p:cNvPr id="688" name="Google Shape;688;p45"/>
          <p:cNvSpPr txBox="1"/>
          <p:nvPr/>
        </p:nvSpPr>
        <p:spPr>
          <a:xfrm>
            <a:off x="404037" y="8275637"/>
            <a:ext cx="6241311"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こちらを選択の上、新規休暇タイプとして追加してください。</a:t>
            </a:r>
            <a:endParaRPr sz="1050">
              <a:solidFill>
                <a:srgbClr val="7F7F7F"/>
              </a:solidFill>
              <a:latin typeface="Arial"/>
              <a:ea typeface="Arial"/>
              <a:cs typeface="Arial"/>
              <a:sym typeface="Arial"/>
            </a:endParaRPr>
          </a:p>
        </p:txBody>
      </p:sp>
      <p:sp>
        <p:nvSpPr>
          <p:cNvPr id="689" name="Google Shape;689;p45"/>
          <p:cNvSpPr txBox="1"/>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solidFill>
                  <a:srgbClr val="7F7F7F"/>
                </a:solidFill>
                <a:latin typeface="Arial"/>
                <a:ea typeface="Arial"/>
                <a:cs typeface="Arial"/>
                <a:sym typeface="Arial"/>
              </a:rPr>
              <a:t>１．休暇</a:t>
            </a:r>
            <a:r>
              <a:rPr lang="ja-JP" sz="1800" b="1">
                <a:solidFill>
                  <a:srgbClr val="7F7F7F"/>
                </a:solidFill>
              </a:rPr>
              <a:t>･</a:t>
            </a:r>
            <a:r>
              <a:rPr lang="ja-JP" sz="1800" b="1">
                <a:solidFill>
                  <a:srgbClr val="7F7F7F"/>
                </a:solidFill>
                <a:latin typeface="Arial"/>
                <a:ea typeface="Arial"/>
                <a:cs typeface="Arial"/>
                <a:sym typeface="Arial"/>
              </a:rPr>
              <a:t>申請管理機能の初期設定</a:t>
            </a:r>
            <a:endParaRPr sz="1100">
              <a:solidFill>
                <a:srgbClr val="FF0000"/>
              </a:solidFill>
              <a:latin typeface="Arial"/>
              <a:ea typeface="Arial"/>
              <a:cs typeface="Arial"/>
              <a:sym typeface="Arial"/>
            </a:endParaRPr>
          </a:p>
        </p:txBody>
      </p:sp>
      <p:grpSp>
        <p:nvGrpSpPr>
          <p:cNvPr id="690" name="Google Shape;690;p45"/>
          <p:cNvGrpSpPr/>
          <p:nvPr/>
        </p:nvGrpSpPr>
        <p:grpSpPr>
          <a:xfrm>
            <a:off x="306021" y="6088184"/>
            <a:ext cx="1594046" cy="481941"/>
            <a:chOff x="306022" y="6094840"/>
            <a:chExt cx="1594046" cy="481941"/>
          </a:xfrm>
        </p:grpSpPr>
        <p:pic>
          <p:nvPicPr>
            <p:cNvPr id="691" name="Google Shape;691;p45"/>
            <p:cNvPicPr preferRelativeResize="0"/>
            <p:nvPr/>
          </p:nvPicPr>
          <p:blipFill rotWithShape="1">
            <a:blip r:embed="rId5">
              <a:alphaModFix/>
            </a:blip>
            <a:srcRect/>
            <a:stretch/>
          </p:blipFill>
          <p:spPr>
            <a:xfrm>
              <a:off x="306022" y="6094840"/>
              <a:ext cx="357840" cy="357840"/>
            </a:xfrm>
            <a:prstGeom prst="rect">
              <a:avLst/>
            </a:prstGeom>
            <a:noFill/>
            <a:ln>
              <a:noFill/>
            </a:ln>
          </p:spPr>
        </p:pic>
        <p:sp>
          <p:nvSpPr>
            <p:cNvPr id="692" name="Google Shape;692;p45"/>
            <p:cNvSpPr/>
            <p:nvPr/>
          </p:nvSpPr>
          <p:spPr>
            <a:xfrm>
              <a:off x="550947" y="6115116"/>
              <a:ext cx="134912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2400" b="1" cap="none">
                  <a:solidFill>
                    <a:srgbClr val="4A86E8"/>
                  </a:solidFill>
                  <a:latin typeface="Arial"/>
                  <a:ea typeface="Arial"/>
                  <a:cs typeface="Arial"/>
                  <a:sym typeface="Arial"/>
                </a:rPr>
                <a:t>POINT</a:t>
              </a:r>
              <a:endParaRPr sz="2400" b="1" cap="none">
                <a:solidFill>
                  <a:srgbClr val="4A86E8"/>
                </a:solidFill>
                <a:latin typeface="Arial"/>
                <a:ea typeface="Arial"/>
                <a:cs typeface="Arial"/>
                <a:sym typeface="Arial"/>
              </a:endParaRPr>
            </a:p>
          </p:txBody>
        </p:sp>
      </p:grpSp>
      <p:sp>
        <p:nvSpPr>
          <p:cNvPr id="693" name="Google Shape;693;p45"/>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46"/>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34</a:t>
            </a:fld>
            <a:endParaRPr sz="900">
              <a:solidFill>
                <a:srgbClr val="D0CECE"/>
              </a:solidFill>
              <a:latin typeface="Calibri"/>
              <a:ea typeface="Calibri"/>
              <a:cs typeface="Calibri"/>
              <a:sym typeface="Calibri"/>
            </a:endParaRPr>
          </a:p>
        </p:txBody>
      </p:sp>
      <p:sp>
        <p:nvSpPr>
          <p:cNvPr id="699" name="Google Shape;699;p46"/>
          <p:cNvSpPr txBox="1"/>
          <p:nvPr/>
        </p:nvSpPr>
        <p:spPr>
          <a:xfrm>
            <a:off x="276445" y="950307"/>
            <a:ext cx="6241311" cy="30777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sz="1400">
                <a:solidFill>
                  <a:srgbClr val="7F7F7F"/>
                </a:solidFill>
                <a:latin typeface="Arial"/>
                <a:ea typeface="Arial"/>
                <a:cs typeface="Arial"/>
                <a:sym typeface="Arial"/>
              </a:rPr>
              <a:t>設定項目について　</a:t>
            </a:r>
            <a:endParaRPr sz="1100">
              <a:solidFill>
                <a:srgbClr val="FF0000"/>
              </a:solidFill>
              <a:latin typeface="Arial"/>
              <a:ea typeface="Arial"/>
              <a:cs typeface="Arial"/>
              <a:sym typeface="Arial"/>
            </a:endParaRPr>
          </a:p>
        </p:txBody>
      </p:sp>
      <p:grpSp>
        <p:nvGrpSpPr>
          <p:cNvPr id="700" name="Google Shape;700;p46"/>
          <p:cNvGrpSpPr/>
          <p:nvPr/>
        </p:nvGrpSpPr>
        <p:grpSpPr>
          <a:xfrm>
            <a:off x="0" y="348541"/>
            <a:ext cx="6858000" cy="57859"/>
            <a:chOff x="276446" y="1127056"/>
            <a:chExt cx="6241312" cy="45084"/>
          </a:xfrm>
        </p:grpSpPr>
        <p:cxnSp>
          <p:nvCxnSpPr>
            <p:cNvPr id="701" name="Google Shape;701;p46"/>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702" name="Google Shape;702;p46"/>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cxnSp>
        <p:nvCxnSpPr>
          <p:cNvPr id="703" name="Google Shape;703;p46"/>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sp>
        <p:nvSpPr>
          <p:cNvPr id="704" name="Google Shape;704;p46"/>
          <p:cNvSpPr txBox="1"/>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solidFill>
                  <a:srgbClr val="7F7F7F"/>
                </a:solidFill>
                <a:latin typeface="Arial"/>
                <a:ea typeface="Arial"/>
                <a:cs typeface="Arial"/>
                <a:sym typeface="Arial"/>
              </a:rPr>
              <a:t>１．休暇</a:t>
            </a:r>
            <a:r>
              <a:rPr lang="ja-JP" sz="1800" b="1">
                <a:solidFill>
                  <a:srgbClr val="7F7F7F"/>
                </a:solidFill>
              </a:rPr>
              <a:t>･</a:t>
            </a:r>
            <a:r>
              <a:rPr lang="ja-JP" sz="1800" b="1">
                <a:solidFill>
                  <a:srgbClr val="7F7F7F"/>
                </a:solidFill>
                <a:latin typeface="Arial"/>
                <a:ea typeface="Arial"/>
                <a:cs typeface="Arial"/>
                <a:sym typeface="Arial"/>
              </a:rPr>
              <a:t>申請管理機能の初期設定</a:t>
            </a:r>
            <a:endParaRPr sz="1100">
              <a:solidFill>
                <a:srgbClr val="FF0000"/>
              </a:solidFill>
              <a:latin typeface="Arial"/>
              <a:ea typeface="Arial"/>
              <a:cs typeface="Arial"/>
              <a:sym typeface="Arial"/>
            </a:endParaRPr>
          </a:p>
        </p:txBody>
      </p:sp>
      <p:graphicFrame>
        <p:nvGraphicFramePr>
          <p:cNvPr id="705" name="Google Shape;705;p46"/>
          <p:cNvGraphicFramePr/>
          <p:nvPr/>
        </p:nvGraphicFramePr>
        <p:xfrm>
          <a:off x="445543" y="1430835"/>
          <a:ext cx="5966900" cy="6096475"/>
        </p:xfrm>
        <a:graphic>
          <a:graphicData uri="http://schemas.openxmlformats.org/drawingml/2006/table">
            <a:tbl>
              <a:tblPr>
                <a:noFill/>
                <a:tableStyleId>{E24E9AD8-4124-4E74-8C64-07CE461941A3}</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87092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所属グループ　　</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rPr>
                        <a:t>この休暇タイプを使えるグループを絞り込めます。</a:t>
                      </a:r>
                      <a:endParaRPr sz="1050">
                        <a:solidFill>
                          <a:srgbClr val="7F7F7F"/>
                        </a:solidFill>
                      </a:endParaRPr>
                    </a:p>
                    <a:p>
                      <a:pPr marL="0" marR="0" lvl="0" indent="0" algn="l" rtl="0">
                        <a:spcBef>
                          <a:spcPts val="0"/>
                        </a:spcBef>
                        <a:spcAft>
                          <a:spcPts val="0"/>
                        </a:spcAft>
                        <a:buNone/>
                      </a:pPr>
                      <a:r>
                        <a:rPr lang="ja-JP" sz="1050">
                          <a:solidFill>
                            <a:srgbClr val="E06666"/>
                          </a:solidFill>
                        </a:rPr>
                        <a:t>※スタッフのメイングループまたは親グループで作成された休暇（または全社向け）のみ休暇申請可能となります。</a:t>
                      </a:r>
                      <a:endParaRPr sz="1050">
                        <a:solidFill>
                          <a:srgbClr val="E06666"/>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87092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スタッフ種別</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この休暇タイプを使えるスタッフ種別を絞り込めます。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87092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休暇タイプ</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有休（有給休暇）･代休･振休･『特別休暇名の登録』で登録した休暇より選択できます。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87092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消化量</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この休暇タイプを取得した際の、1日当たりの消化量（休暇残日数から引かれる量）を設定できます。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87092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休暇範囲</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設定する休暇の時間範囲</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r h="87092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休暇名</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休暇申請をした際に表示される名称の設定ができます。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5"/>
                  </a:ext>
                </a:extLst>
              </a:tr>
              <a:tr h="87092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有効期限</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振休や代休を付与した際に、その有効期限を設定できます。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6"/>
                  </a:ext>
                </a:extLst>
              </a:tr>
            </a:tbl>
          </a:graphicData>
        </a:graphic>
      </p:graphicFrame>
      <p:sp>
        <p:nvSpPr>
          <p:cNvPr id="706" name="Google Shape;706;p46"/>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pic>
        <p:nvPicPr>
          <p:cNvPr id="712" name="Google Shape;712;p47" descr="https://i.gyazo.com/623f840f4ef4a140b1e316a19175374a.png"/>
          <p:cNvPicPr preferRelativeResize="0"/>
          <p:nvPr/>
        </p:nvPicPr>
        <p:blipFill rotWithShape="1">
          <a:blip r:embed="rId3">
            <a:alphaModFix/>
          </a:blip>
          <a:srcRect/>
          <a:stretch/>
        </p:blipFill>
        <p:spPr>
          <a:xfrm>
            <a:off x="1089000" y="4009401"/>
            <a:ext cx="4680000" cy="1142921"/>
          </a:xfrm>
          <a:prstGeom prst="rect">
            <a:avLst/>
          </a:prstGeom>
          <a:noFill/>
          <a:ln>
            <a:noFill/>
          </a:ln>
          <a:effectLst>
            <a:outerShdw blurRad="50800" dist="38100" dir="2700000" algn="tl" rotWithShape="0">
              <a:srgbClr val="000000">
                <a:alpha val="40000"/>
              </a:srgbClr>
            </a:outerShdw>
          </a:effectLst>
        </p:spPr>
      </p:pic>
      <p:sp>
        <p:nvSpPr>
          <p:cNvPr id="713" name="Google Shape;713;p47"/>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solidFill>
                  <a:srgbClr val="7F7F7F"/>
                </a:solidFill>
                <a:latin typeface="Arial"/>
                <a:ea typeface="Arial"/>
                <a:cs typeface="Arial"/>
                <a:sym typeface="Arial"/>
              </a:rPr>
              <a:t>２．既存の休暇残日数</a:t>
            </a:r>
            <a:r>
              <a:rPr lang="ja-JP" sz="1800" b="1">
                <a:solidFill>
                  <a:srgbClr val="7F7F7F"/>
                </a:solidFill>
                <a:latin typeface="Arial"/>
                <a:ea typeface="Arial"/>
                <a:cs typeface="Arial"/>
                <a:sym typeface="Arial"/>
              </a:rPr>
              <a:t>の</a:t>
            </a:r>
            <a:r>
              <a:rPr lang="ja-JP" sz="1800" b="1" i="0" u="none" strike="noStrike" cap="none">
                <a:solidFill>
                  <a:srgbClr val="7F7F7F"/>
                </a:solidFill>
                <a:latin typeface="Arial"/>
                <a:ea typeface="Arial"/>
                <a:cs typeface="Arial"/>
                <a:sym typeface="Arial"/>
              </a:rPr>
              <a:t>登録</a:t>
            </a:r>
            <a:endParaRPr sz="1100" b="0" i="0" u="none" strike="noStrike" cap="none">
              <a:solidFill>
                <a:srgbClr val="FF0000"/>
              </a:solidFill>
              <a:latin typeface="Arial"/>
              <a:ea typeface="Arial"/>
              <a:cs typeface="Arial"/>
              <a:sym typeface="Arial"/>
            </a:endParaRPr>
          </a:p>
        </p:txBody>
      </p:sp>
      <p:sp>
        <p:nvSpPr>
          <p:cNvPr id="714" name="Google Shape;714;p47"/>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35</a:t>
            </a:fld>
            <a:endParaRPr sz="900">
              <a:solidFill>
                <a:srgbClr val="D0CECE"/>
              </a:solidFill>
              <a:latin typeface="Calibri"/>
              <a:ea typeface="Calibri"/>
              <a:cs typeface="Calibri"/>
              <a:sym typeface="Calibri"/>
            </a:endParaRPr>
          </a:p>
        </p:txBody>
      </p:sp>
      <p:cxnSp>
        <p:nvCxnSpPr>
          <p:cNvPr id="715" name="Google Shape;715;p47"/>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grpSp>
        <p:nvGrpSpPr>
          <p:cNvPr id="716" name="Google Shape;716;p47"/>
          <p:cNvGrpSpPr/>
          <p:nvPr/>
        </p:nvGrpSpPr>
        <p:grpSpPr>
          <a:xfrm>
            <a:off x="276445" y="951339"/>
            <a:ext cx="6241311" cy="722243"/>
            <a:chOff x="276445" y="997059"/>
            <a:chExt cx="6241311" cy="722243"/>
          </a:xfrm>
        </p:grpSpPr>
        <p:sp>
          <p:nvSpPr>
            <p:cNvPr id="717" name="Google Shape;717;p47"/>
            <p:cNvSpPr txBox="1"/>
            <p:nvPr/>
          </p:nvSpPr>
          <p:spPr>
            <a:xfrm>
              <a:off x="276445" y="997059"/>
              <a:ext cx="6241311" cy="30674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sz="1400">
                  <a:solidFill>
                    <a:srgbClr val="7F7F7F"/>
                  </a:solidFill>
                  <a:latin typeface="Arial"/>
                  <a:ea typeface="Arial"/>
                  <a:cs typeface="Arial"/>
                  <a:sym typeface="Arial"/>
                </a:rPr>
                <a:t>１．休暇付与</a:t>
              </a:r>
              <a:endParaRPr sz="1100">
                <a:solidFill>
                  <a:srgbClr val="7F7F7F"/>
                </a:solidFill>
                <a:latin typeface="Arial"/>
                <a:ea typeface="Arial"/>
                <a:cs typeface="Arial"/>
                <a:sym typeface="Arial"/>
              </a:endParaRPr>
            </a:p>
          </p:txBody>
        </p:sp>
        <p:sp>
          <p:nvSpPr>
            <p:cNvPr id="718" name="Google Shape;718;p47"/>
            <p:cNvSpPr txBox="1"/>
            <p:nvPr/>
          </p:nvSpPr>
          <p:spPr>
            <a:xfrm>
              <a:off x="276445" y="1303804"/>
              <a:ext cx="6241311" cy="4154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既に発生している休暇の日数を付与する場合、「休暇</a:t>
              </a:r>
              <a:r>
                <a:rPr lang="ja-JP" sz="1050">
                  <a:solidFill>
                    <a:srgbClr val="7F7F7F"/>
                  </a:solidFill>
                </a:rPr>
                <a:t>･</a:t>
              </a:r>
              <a:r>
                <a:rPr lang="ja-JP" sz="1050">
                  <a:solidFill>
                    <a:srgbClr val="7F7F7F"/>
                  </a:solidFill>
                  <a:latin typeface="Arial"/>
                  <a:ea typeface="Arial"/>
                  <a:cs typeface="Arial"/>
                  <a:sym typeface="Arial"/>
                </a:rPr>
                <a:t>申請管理」＞</a:t>
              </a:r>
              <a:r>
                <a:rPr lang="ja-JP" sz="1050">
                  <a:solidFill>
                    <a:srgbClr val="7F7F7F"/>
                  </a:solidFill>
                </a:rPr>
                <a:t>「休暇管理」＞</a:t>
              </a:r>
              <a:r>
                <a:rPr lang="ja-JP" sz="1050">
                  <a:solidFill>
                    <a:srgbClr val="7F7F7F"/>
                  </a:solidFill>
                  <a:latin typeface="Arial"/>
                  <a:ea typeface="Arial"/>
                  <a:cs typeface="Arial"/>
                  <a:sym typeface="Arial"/>
                </a:rPr>
                <a:t>「</a:t>
              </a:r>
              <a:r>
                <a:rPr lang="ja-JP" sz="1050" u="sng">
                  <a:solidFill>
                    <a:schemeClr val="hlink"/>
                  </a:solidFill>
                  <a:latin typeface="Arial"/>
                  <a:ea typeface="Arial"/>
                  <a:cs typeface="Arial"/>
                  <a:sym typeface="Arial"/>
                  <a:hlinkClick r:id="rId4"/>
                </a:rPr>
                <a:t>休暇付与</a:t>
              </a:r>
              <a:r>
                <a:rPr lang="ja-JP" sz="1050">
                  <a:solidFill>
                    <a:srgbClr val="7F7F7F"/>
                  </a:solidFill>
                  <a:latin typeface="Arial"/>
                  <a:ea typeface="Arial"/>
                  <a:cs typeface="Arial"/>
                  <a:sym typeface="Arial"/>
                </a:rPr>
                <a:t>」からご利用いただけます。</a:t>
              </a:r>
              <a:endParaRPr sz="1050">
                <a:solidFill>
                  <a:srgbClr val="7F7F7F"/>
                </a:solidFill>
                <a:latin typeface="Arial"/>
                <a:ea typeface="Arial"/>
                <a:cs typeface="Arial"/>
                <a:sym typeface="Arial"/>
              </a:endParaRPr>
            </a:p>
          </p:txBody>
        </p:sp>
      </p:grpSp>
      <p:grpSp>
        <p:nvGrpSpPr>
          <p:cNvPr id="719" name="Google Shape;719;p47"/>
          <p:cNvGrpSpPr/>
          <p:nvPr/>
        </p:nvGrpSpPr>
        <p:grpSpPr>
          <a:xfrm>
            <a:off x="0" y="348541"/>
            <a:ext cx="6858000" cy="57859"/>
            <a:chOff x="276446" y="1127056"/>
            <a:chExt cx="6241312" cy="45084"/>
          </a:xfrm>
        </p:grpSpPr>
        <p:cxnSp>
          <p:nvCxnSpPr>
            <p:cNvPr id="720" name="Google Shape;720;p47"/>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721" name="Google Shape;721;p47"/>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pSp>
        <p:nvGrpSpPr>
          <p:cNvPr id="722" name="Google Shape;722;p47"/>
          <p:cNvGrpSpPr/>
          <p:nvPr/>
        </p:nvGrpSpPr>
        <p:grpSpPr>
          <a:xfrm>
            <a:off x="1089000" y="1720862"/>
            <a:ext cx="4680000" cy="1835004"/>
            <a:chOff x="1089000" y="1784362"/>
            <a:chExt cx="4680000" cy="1835004"/>
          </a:xfrm>
        </p:grpSpPr>
        <p:pic>
          <p:nvPicPr>
            <p:cNvPr id="723" name="Google Shape;723;p47" descr="https://i.gyazo.com/e7261296b32fc75470fab9cea2436dfd.png"/>
            <p:cNvPicPr preferRelativeResize="0"/>
            <p:nvPr/>
          </p:nvPicPr>
          <p:blipFill rotWithShape="1">
            <a:blip r:embed="rId5">
              <a:alphaModFix/>
            </a:blip>
            <a:srcRect/>
            <a:stretch/>
          </p:blipFill>
          <p:spPr>
            <a:xfrm>
              <a:off x="1089000" y="1784362"/>
              <a:ext cx="4680000" cy="1835004"/>
            </a:xfrm>
            <a:prstGeom prst="rect">
              <a:avLst/>
            </a:prstGeom>
            <a:noFill/>
            <a:ln>
              <a:noFill/>
            </a:ln>
            <a:effectLst>
              <a:outerShdw blurRad="50800" dist="38100" dir="2700000" algn="tl" rotWithShape="0">
                <a:srgbClr val="000000">
                  <a:alpha val="40000"/>
                </a:srgbClr>
              </a:outerShdw>
            </a:effectLst>
          </p:spPr>
        </p:pic>
        <p:sp>
          <p:nvSpPr>
            <p:cNvPr id="724" name="Google Shape;724;p47"/>
            <p:cNvSpPr/>
            <p:nvPr/>
          </p:nvSpPr>
          <p:spPr>
            <a:xfrm>
              <a:off x="3397100" y="1803022"/>
              <a:ext cx="814220" cy="177305"/>
            </a:xfrm>
            <a:prstGeom prst="rect">
              <a:avLst/>
            </a:prstGeom>
            <a:noFill/>
            <a:ln w="28575"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5" name="Google Shape;725;p47"/>
            <p:cNvSpPr/>
            <p:nvPr/>
          </p:nvSpPr>
          <p:spPr>
            <a:xfrm>
              <a:off x="1089000" y="2143761"/>
              <a:ext cx="404520" cy="137160"/>
            </a:xfrm>
            <a:prstGeom prst="rect">
              <a:avLst/>
            </a:prstGeom>
            <a:noFill/>
            <a:ln w="28575"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726" name="Google Shape;726;p47"/>
          <p:cNvSpPr txBox="1"/>
          <p:nvPr/>
        </p:nvSpPr>
        <p:spPr>
          <a:xfrm>
            <a:off x="308343" y="3696223"/>
            <a:ext cx="6241311"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プルダウンから付与したい休暇タイプを選択し、「表示」ボタンをクリックします。</a:t>
            </a:r>
            <a:endParaRPr sz="1050">
              <a:solidFill>
                <a:srgbClr val="7F7F7F"/>
              </a:solidFill>
              <a:latin typeface="Arial"/>
              <a:ea typeface="Arial"/>
              <a:cs typeface="Arial"/>
              <a:sym typeface="Arial"/>
            </a:endParaRPr>
          </a:p>
        </p:txBody>
      </p:sp>
      <p:sp>
        <p:nvSpPr>
          <p:cNvPr id="727" name="Google Shape;727;p47"/>
          <p:cNvSpPr/>
          <p:nvPr/>
        </p:nvSpPr>
        <p:spPr>
          <a:xfrm>
            <a:off x="2999316" y="4204531"/>
            <a:ext cx="306779" cy="617236"/>
          </a:xfrm>
          <a:prstGeom prst="rect">
            <a:avLst/>
          </a:prstGeom>
          <a:noFill/>
          <a:ln w="28575"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8" name="Google Shape;728;p47"/>
          <p:cNvSpPr/>
          <p:nvPr/>
        </p:nvSpPr>
        <p:spPr>
          <a:xfrm>
            <a:off x="3306095" y="4418465"/>
            <a:ext cx="241438" cy="162002"/>
          </a:xfrm>
          <a:prstGeom prst="rect">
            <a:avLst/>
          </a:prstGeom>
          <a:noFill/>
          <a:ln w="28575"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9" name="Google Shape;729;p47"/>
          <p:cNvSpPr txBox="1"/>
          <p:nvPr/>
        </p:nvSpPr>
        <p:spPr>
          <a:xfrm>
            <a:off x="301254" y="5294644"/>
            <a:ext cx="6241311" cy="5770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ページが切り替わりますので、「休暇付与日数」に付与したい日数（小数第二位までの登録が可能です）と付与有効期限（休暇発生日～休暇期限日）をご入力いただき、「付与」ボタンをクリックして、休暇の付与が完了となります。</a:t>
            </a:r>
            <a:endParaRPr sz="1050">
              <a:solidFill>
                <a:srgbClr val="7F7F7F"/>
              </a:solidFill>
              <a:latin typeface="Arial"/>
              <a:ea typeface="Arial"/>
              <a:cs typeface="Arial"/>
              <a:sym typeface="Arial"/>
            </a:endParaRPr>
          </a:p>
        </p:txBody>
      </p:sp>
      <p:pic>
        <p:nvPicPr>
          <p:cNvPr id="730" name="Google Shape;730;p47" descr="https://i.gyazo.com/df4eee11528a585257f18636aec55fbd.png"/>
          <p:cNvPicPr preferRelativeResize="0"/>
          <p:nvPr/>
        </p:nvPicPr>
        <p:blipFill rotWithShape="1">
          <a:blip r:embed="rId6">
            <a:alphaModFix/>
          </a:blip>
          <a:srcRect/>
          <a:stretch/>
        </p:blipFill>
        <p:spPr>
          <a:xfrm>
            <a:off x="1056473" y="5968582"/>
            <a:ext cx="4680000" cy="1172775"/>
          </a:xfrm>
          <a:prstGeom prst="rect">
            <a:avLst/>
          </a:prstGeom>
          <a:noFill/>
          <a:ln>
            <a:noFill/>
          </a:ln>
          <a:effectLst>
            <a:outerShdw blurRad="50800" dist="38100" dir="2700000" algn="tl" rotWithShape="0">
              <a:srgbClr val="000000">
                <a:alpha val="40000"/>
              </a:srgbClr>
            </a:outerShdw>
          </a:effectLst>
        </p:spPr>
      </p:pic>
      <p:sp>
        <p:nvSpPr>
          <p:cNvPr id="731" name="Google Shape;731;p47"/>
          <p:cNvSpPr/>
          <p:nvPr/>
        </p:nvSpPr>
        <p:spPr>
          <a:xfrm>
            <a:off x="2882899" y="6595532"/>
            <a:ext cx="588433" cy="275167"/>
          </a:xfrm>
          <a:prstGeom prst="rect">
            <a:avLst/>
          </a:prstGeom>
          <a:noFill/>
          <a:ln w="28575"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2" name="Google Shape;732;p47"/>
          <p:cNvSpPr/>
          <p:nvPr/>
        </p:nvSpPr>
        <p:spPr>
          <a:xfrm>
            <a:off x="3471332" y="6595531"/>
            <a:ext cx="2172548" cy="275167"/>
          </a:xfrm>
          <a:prstGeom prst="rect">
            <a:avLst/>
          </a:prstGeom>
          <a:noFill/>
          <a:ln w="28575"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3" name="Google Shape;733;p47"/>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48"/>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solidFill>
                  <a:srgbClr val="7F7F7F"/>
                </a:solidFill>
                <a:latin typeface="Arial"/>
                <a:ea typeface="Arial"/>
                <a:cs typeface="Arial"/>
                <a:sym typeface="Arial"/>
              </a:rPr>
              <a:t>３．有休</a:t>
            </a:r>
            <a:r>
              <a:rPr lang="ja-JP" sz="1800" b="1">
                <a:solidFill>
                  <a:srgbClr val="7F7F7F"/>
                </a:solidFill>
                <a:latin typeface="Arial"/>
                <a:ea typeface="Arial"/>
                <a:cs typeface="Arial"/>
                <a:sym typeface="Arial"/>
              </a:rPr>
              <a:t>の自動付与設定</a:t>
            </a:r>
            <a:endParaRPr sz="1100" b="0" i="0" u="none" strike="noStrike" cap="none">
              <a:solidFill>
                <a:srgbClr val="FF0000"/>
              </a:solidFill>
              <a:latin typeface="Arial"/>
              <a:ea typeface="Arial"/>
              <a:cs typeface="Arial"/>
              <a:sym typeface="Arial"/>
            </a:endParaRPr>
          </a:p>
        </p:txBody>
      </p:sp>
      <p:sp>
        <p:nvSpPr>
          <p:cNvPr id="740" name="Google Shape;740;p48"/>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36</a:t>
            </a:fld>
            <a:endParaRPr sz="900">
              <a:solidFill>
                <a:srgbClr val="D0CECE"/>
              </a:solidFill>
              <a:latin typeface="Calibri"/>
              <a:ea typeface="Calibri"/>
              <a:cs typeface="Calibri"/>
              <a:sym typeface="Calibri"/>
            </a:endParaRPr>
          </a:p>
        </p:txBody>
      </p:sp>
      <p:cxnSp>
        <p:nvCxnSpPr>
          <p:cNvPr id="741" name="Google Shape;741;p48"/>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sp>
        <p:nvSpPr>
          <p:cNvPr id="742" name="Google Shape;742;p48"/>
          <p:cNvSpPr txBox="1"/>
          <p:nvPr/>
        </p:nvSpPr>
        <p:spPr>
          <a:xfrm>
            <a:off x="276445" y="951339"/>
            <a:ext cx="6241311" cy="30674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sz="1400">
                <a:solidFill>
                  <a:srgbClr val="7F7F7F"/>
                </a:solidFill>
                <a:latin typeface="Arial"/>
                <a:ea typeface="Arial"/>
                <a:cs typeface="Arial"/>
                <a:sym typeface="Arial"/>
              </a:rPr>
              <a:t>１．有休自動付与</a:t>
            </a:r>
            <a:endParaRPr sz="1100">
              <a:solidFill>
                <a:srgbClr val="7F7F7F"/>
              </a:solidFill>
              <a:latin typeface="Arial"/>
              <a:ea typeface="Arial"/>
              <a:cs typeface="Arial"/>
              <a:sym typeface="Arial"/>
            </a:endParaRPr>
          </a:p>
        </p:txBody>
      </p:sp>
      <p:sp>
        <p:nvSpPr>
          <p:cNvPr id="743" name="Google Shape;743;p48"/>
          <p:cNvSpPr txBox="1"/>
          <p:nvPr/>
        </p:nvSpPr>
        <p:spPr>
          <a:xfrm>
            <a:off x="276450" y="1258079"/>
            <a:ext cx="6241200" cy="461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「休暇</a:t>
            </a:r>
            <a:r>
              <a:rPr lang="ja-JP" sz="1050">
                <a:solidFill>
                  <a:srgbClr val="7F7F7F"/>
                </a:solidFill>
              </a:rPr>
              <a:t>･</a:t>
            </a:r>
            <a:r>
              <a:rPr lang="ja-JP" sz="1050">
                <a:solidFill>
                  <a:srgbClr val="7F7F7F"/>
                </a:solidFill>
                <a:latin typeface="Arial"/>
                <a:ea typeface="Arial"/>
                <a:cs typeface="Arial"/>
                <a:sym typeface="Arial"/>
              </a:rPr>
              <a:t>申請管理」＞「休暇管理」＞「</a:t>
            </a:r>
            <a:r>
              <a:rPr lang="ja-JP" sz="1050" u="sng">
                <a:solidFill>
                  <a:schemeClr val="hlink"/>
                </a:solidFill>
                <a:latin typeface="Arial"/>
                <a:ea typeface="Arial"/>
                <a:cs typeface="Arial"/>
                <a:sym typeface="Arial"/>
                <a:hlinkClick r:id="rId3"/>
              </a:rPr>
              <a:t>有休自動付与</a:t>
            </a:r>
            <a:r>
              <a:rPr lang="ja-JP" sz="1050">
                <a:solidFill>
                  <a:srgbClr val="7F7F7F"/>
                </a:solidFill>
                <a:latin typeface="Arial"/>
                <a:ea typeface="Arial"/>
                <a:cs typeface="Arial"/>
                <a:sym typeface="Arial"/>
              </a:rPr>
              <a:t>」にて有休をスタッフ様に自動で付与する設定が可能です。</a:t>
            </a:r>
            <a:endParaRPr sz="1050">
              <a:solidFill>
                <a:srgbClr val="7F7F7F"/>
              </a:solidFill>
              <a:latin typeface="Arial"/>
              <a:ea typeface="Arial"/>
              <a:cs typeface="Arial"/>
              <a:sym typeface="Arial"/>
            </a:endParaRPr>
          </a:p>
        </p:txBody>
      </p:sp>
      <p:grpSp>
        <p:nvGrpSpPr>
          <p:cNvPr id="744" name="Google Shape;744;p48"/>
          <p:cNvGrpSpPr/>
          <p:nvPr/>
        </p:nvGrpSpPr>
        <p:grpSpPr>
          <a:xfrm>
            <a:off x="0" y="348541"/>
            <a:ext cx="6858000" cy="57859"/>
            <a:chOff x="276446" y="1127056"/>
            <a:chExt cx="6241312" cy="45084"/>
          </a:xfrm>
        </p:grpSpPr>
        <p:cxnSp>
          <p:nvCxnSpPr>
            <p:cNvPr id="745" name="Google Shape;745;p48"/>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746" name="Google Shape;746;p48"/>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747" name="Google Shape;747;p48"/>
          <p:cNvSpPr txBox="1"/>
          <p:nvPr/>
        </p:nvSpPr>
        <p:spPr>
          <a:xfrm>
            <a:off x="308343" y="3086623"/>
            <a:ext cx="6241200" cy="4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有休自動付与を「利用する」にチェックを入れていただくと、各種設定が展開するので、設定項目を埋めていください。</a:t>
            </a:r>
            <a:endParaRPr sz="1050">
              <a:solidFill>
                <a:srgbClr val="7F7F7F"/>
              </a:solidFill>
              <a:latin typeface="Arial"/>
              <a:ea typeface="Arial"/>
              <a:cs typeface="Arial"/>
              <a:sym typeface="Arial"/>
            </a:endParaRPr>
          </a:p>
        </p:txBody>
      </p:sp>
      <p:pic>
        <p:nvPicPr>
          <p:cNvPr id="748" name="Google Shape;748;p48" descr="https://i.gyazo.com/6481390d99621aad0eb710801d73beb4.png"/>
          <p:cNvPicPr preferRelativeResize="0"/>
          <p:nvPr/>
        </p:nvPicPr>
        <p:blipFill rotWithShape="1">
          <a:blip r:embed="rId4">
            <a:alphaModFix/>
          </a:blip>
          <a:srcRect l="3303" t="17470"/>
          <a:stretch/>
        </p:blipFill>
        <p:spPr>
          <a:xfrm>
            <a:off x="1089000" y="3615891"/>
            <a:ext cx="4680000" cy="653903"/>
          </a:xfrm>
          <a:prstGeom prst="rect">
            <a:avLst/>
          </a:prstGeom>
          <a:noFill/>
          <a:ln>
            <a:noFill/>
          </a:ln>
          <a:effectLst>
            <a:outerShdw blurRad="50800" dist="38100" dir="2700000" algn="tl" rotWithShape="0">
              <a:srgbClr val="000000">
                <a:alpha val="40000"/>
              </a:srgbClr>
            </a:outerShdw>
          </a:effectLst>
        </p:spPr>
      </p:pic>
      <p:sp>
        <p:nvSpPr>
          <p:cNvPr id="749" name="Google Shape;749;p48"/>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
        <p:nvSpPr>
          <p:cNvPr id="750" name="Google Shape;750;p48"/>
          <p:cNvSpPr txBox="1"/>
          <p:nvPr/>
        </p:nvSpPr>
        <p:spPr>
          <a:xfrm>
            <a:off x="276445" y="4382284"/>
            <a:ext cx="6241200" cy="9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※自動的に実行</a:t>
            </a:r>
            <a:r>
              <a:rPr lang="ja-JP" sz="1050">
                <a:solidFill>
                  <a:srgbClr val="7F7F7F"/>
                </a:solidFill>
              </a:rPr>
              <a:t>･</a:t>
            </a:r>
            <a:r>
              <a:rPr lang="ja-JP" sz="1050">
                <a:solidFill>
                  <a:srgbClr val="7F7F7F"/>
                </a:solidFill>
                <a:latin typeface="Arial"/>
                <a:ea typeface="Arial"/>
                <a:cs typeface="Arial"/>
                <a:sym typeface="Arial"/>
              </a:rPr>
              <a:t>管理者が実行と設定する場合はスタッフ詳細での</a:t>
            </a:r>
            <a:r>
              <a:rPr lang="ja-JP" sz="1050">
                <a:solidFill>
                  <a:srgbClr val="E06666"/>
                </a:solidFill>
                <a:latin typeface="Arial"/>
                <a:ea typeface="Arial"/>
                <a:cs typeface="Arial"/>
                <a:sym typeface="Arial"/>
              </a:rPr>
              <a:t>入社日の登録が必須</a:t>
            </a:r>
            <a:r>
              <a:rPr lang="ja-JP" sz="1050">
                <a:solidFill>
                  <a:srgbClr val="7F7F7F"/>
                </a:solidFill>
                <a:latin typeface="Arial"/>
                <a:ea typeface="Arial"/>
                <a:cs typeface="Arial"/>
                <a:sym typeface="Arial"/>
              </a:rPr>
              <a:t>となります。</a:t>
            </a:r>
            <a:endParaRPr/>
          </a:p>
          <a:p>
            <a:pPr marL="0" marR="0" lvl="0" indent="0" algn="l" rtl="0">
              <a:spcBef>
                <a:spcPts val="0"/>
              </a:spcBef>
              <a:spcAft>
                <a:spcPts val="0"/>
              </a:spcAft>
              <a:buNone/>
            </a:pPr>
            <a:r>
              <a:rPr lang="ja-JP" sz="1050">
                <a:solidFill>
                  <a:srgbClr val="7F7F7F"/>
                </a:solidFill>
                <a:latin typeface="Arial"/>
                <a:ea typeface="Arial"/>
                <a:cs typeface="Arial"/>
                <a:sym typeface="Arial"/>
              </a:rPr>
              <a:t>※設定する前に取得している有休等は付与されませんので、手動にて付与を行ってください。</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※ここで付与される有休の</a:t>
            </a:r>
            <a:r>
              <a:rPr lang="ja-JP" sz="1050">
                <a:solidFill>
                  <a:srgbClr val="E06666"/>
                </a:solidFill>
                <a:latin typeface="Arial"/>
                <a:ea typeface="Arial"/>
                <a:cs typeface="Arial"/>
                <a:sym typeface="Arial"/>
              </a:rPr>
              <a:t>有効期限は必ず2年間</a:t>
            </a:r>
            <a:r>
              <a:rPr lang="ja-JP" sz="1050">
                <a:solidFill>
                  <a:srgbClr val="7F7F7F"/>
                </a:solidFill>
                <a:latin typeface="Arial"/>
                <a:ea typeface="Arial"/>
                <a:cs typeface="Arial"/>
                <a:sym typeface="Arial"/>
              </a:rPr>
              <a:t>です。</a:t>
            </a:r>
            <a:endParaRPr sz="1050">
              <a:solidFill>
                <a:srgbClr val="7F7F7F"/>
              </a:solidFill>
              <a:latin typeface="Arial"/>
              <a:ea typeface="Arial"/>
              <a:cs typeface="Arial"/>
              <a:sym typeface="Arial"/>
            </a:endParaRPr>
          </a:p>
        </p:txBody>
      </p:sp>
      <p:grpSp>
        <p:nvGrpSpPr>
          <p:cNvPr id="751" name="Google Shape;751;p48"/>
          <p:cNvGrpSpPr/>
          <p:nvPr/>
        </p:nvGrpSpPr>
        <p:grpSpPr>
          <a:xfrm>
            <a:off x="308350" y="1505775"/>
            <a:ext cx="5964022" cy="1528250"/>
            <a:chOff x="308350" y="1505775"/>
            <a:chExt cx="5964022" cy="1528250"/>
          </a:xfrm>
        </p:grpSpPr>
        <p:pic>
          <p:nvPicPr>
            <p:cNvPr id="752" name="Google Shape;752;p48"/>
            <p:cNvPicPr preferRelativeResize="0"/>
            <p:nvPr/>
          </p:nvPicPr>
          <p:blipFill>
            <a:blip r:embed="rId5">
              <a:alphaModFix/>
            </a:blip>
            <a:stretch>
              <a:fillRect/>
            </a:stretch>
          </p:blipFill>
          <p:spPr>
            <a:xfrm>
              <a:off x="585628" y="1719475"/>
              <a:ext cx="5686745" cy="1314550"/>
            </a:xfrm>
            <a:prstGeom prst="rect">
              <a:avLst/>
            </a:prstGeom>
            <a:noFill/>
            <a:ln>
              <a:noFill/>
            </a:ln>
            <a:effectLst>
              <a:outerShdw blurRad="57150" dist="19050" dir="5400000" algn="bl" rotWithShape="0">
                <a:srgbClr val="000000">
                  <a:alpha val="50000"/>
                </a:srgbClr>
              </a:outerShdw>
            </a:effectLst>
          </p:spPr>
        </p:pic>
        <p:sp>
          <p:nvSpPr>
            <p:cNvPr id="753" name="Google Shape;753;p48"/>
            <p:cNvSpPr/>
            <p:nvPr/>
          </p:nvSpPr>
          <p:spPr>
            <a:xfrm>
              <a:off x="3400750" y="1719425"/>
              <a:ext cx="981000" cy="257100"/>
            </a:xfrm>
            <a:prstGeom prst="rect">
              <a:avLst/>
            </a:prstGeom>
            <a:noFill/>
            <a:ln w="2857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8"/>
            <p:cNvSpPr/>
            <p:nvPr/>
          </p:nvSpPr>
          <p:spPr>
            <a:xfrm>
              <a:off x="585625" y="1949375"/>
              <a:ext cx="776700" cy="161100"/>
            </a:xfrm>
            <a:prstGeom prst="rect">
              <a:avLst/>
            </a:prstGeom>
            <a:noFill/>
            <a:ln w="2857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8"/>
            <p:cNvSpPr/>
            <p:nvPr/>
          </p:nvSpPr>
          <p:spPr>
            <a:xfrm>
              <a:off x="4458025" y="2123550"/>
              <a:ext cx="657300" cy="228300"/>
            </a:xfrm>
            <a:prstGeom prst="rect">
              <a:avLst/>
            </a:prstGeom>
            <a:noFill/>
            <a:ln w="2857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8"/>
            <p:cNvSpPr txBox="1"/>
            <p:nvPr/>
          </p:nvSpPr>
          <p:spPr>
            <a:xfrm>
              <a:off x="3153100" y="1505775"/>
              <a:ext cx="776700" cy="16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000">
                  <a:solidFill>
                    <a:srgbClr val="E06666"/>
                  </a:solidFill>
                </a:rPr>
                <a:t>①</a:t>
              </a:r>
              <a:endParaRPr sz="1000">
                <a:solidFill>
                  <a:srgbClr val="E06666"/>
                </a:solidFill>
              </a:endParaRPr>
            </a:p>
          </p:txBody>
        </p:sp>
        <p:sp>
          <p:nvSpPr>
            <p:cNvPr id="757" name="Google Shape;757;p48"/>
            <p:cNvSpPr txBox="1"/>
            <p:nvPr/>
          </p:nvSpPr>
          <p:spPr>
            <a:xfrm>
              <a:off x="308350" y="1802975"/>
              <a:ext cx="776700" cy="16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000">
                  <a:solidFill>
                    <a:srgbClr val="E06666"/>
                  </a:solidFill>
                </a:rPr>
                <a:t>②</a:t>
              </a:r>
              <a:endParaRPr sz="1000">
                <a:solidFill>
                  <a:srgbClr val="E06666"/>
                </a:solidFill>
              </a:endParaRPr>
            </a:p>
          </p:txBody>
        </p:sp>
        <p:sp>
          <p:nvSpPr>
            <p:cNvPr id="758" name="Google Shape;758;p48"/>
            <p:cNvSpPr txBox="1"/>
            <p:nvPr/>
          </p:nvSpPr>
          <p:spPr>
            <a:xfrm>
              <a:off x="5067700" y="2045375"/>
              <a:ext cx="776700" cy="16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000">
                  <a:solidFill>
                    <a:srgbClr val="E06666"/>
                  </a:solidFill>
                </a:rPr>
                <a:t>③</a:t>
              </a:r>
              <a:endParaRPr sz="1000">
                <a:solidFill>
                  <a:srgbClr val="E06666"/>
                </a:solidFil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49"/>
          <p:cNvSpPr txBox="1">
            <a:spLocks noGrp="1"/>
          </p:cNvSpPr>
          <p:nvPr>
            <p:ph type="title"/>
          </p:nvPr>
        </p:nvSpPr>
        <p:spPr>
          <a:xfrm>
            <a:off x="464819" y="4156467"/>
            <a:ext cx="5928361" cy="52238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3200"/>
              <a:buFont typeface="Arial"/>
              <a:buNone/>
            </a:pPr>
            <a:r>
              <a:rPr lang="ja-JP" sz="3200" b="0" i="0" u="none" strike="noStrike" cap="none">
                <a:solidFill>
                  <a:srgbClr val="7F7F7F"/>
                </a:solidFill>
                <a:latin typeface="Arial"/>
                <a:ea typeface="Arial"/>
                <a:cs typeface="Arial"/>
                <a:sym typeface="Arial"/>
              </a:rPr>
              <a:t>承認者を設定しよう</a:t>
            </a:r>
            <a:endParaRPr sz="1050" b="0" i="0" u="none" strike="noStrike" cap="none">
              <a:solidFill>
                <a:srgbClr val="7F7F7F"/>
              </a:solidFill>
              <a:latin typeface="Arial"/>
              <a:ea typeface="Arial"/>
              <a:cs typeface="Arial"/>
              <a:sym typeface="Arial"/>
            </a:endParaRPr>
          </a:p>
        </p:txBody>
      </p:sp>
      <p:sp>
        <p:nvSpPr>
          <p:cNvPr id="764" name="Google Shape;764;p49"/>
          <p:cNvSpPr txBox="1">
            <a:spLocks noGrp="1"/>
          </p:cNvSpPr>
          <p:nvPr>
            <p:ph type="sldNum" idx="12"/>
          </p:nvPr>
        </p:nvSpPr>
        <p:spPr>
          <a:xfrm>
            <a:off x="5228474" y="8795083"/>
            <a:ext cx="1543050" cy="32660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37</a:t>
            </a:fld>
            <a:endParaRPr sz="900">
              <a:solidFill>
                <a:srgbClr val="D0CECE"/>
              </a:solidFill>
              <a:latin typeface="Calibri"/>
              <a:ea typeface="Calibri"/>
              <a:cs typeface="Calibri"/>
              <a:sym typeface="Calibri"/>
            </a:endParaRPr>
          </a:p>
        </p:txBody>
      </p:sp>
      <p:pic>
        <p:nvPicPr>
          <p:cNvPr id="765" name="Google Shape;765;p49"/>
          <p:cNvPicPr preferRelativeResize="0"/>
          <p:nvPr/>
        </p:nvPicPr>
        <p:blipFill rotWithShape="1">
          <a:blip r:embed="rId3">
            <a:alphaModFix/>
          </a:blip>
          <a:srcRect/>
          <a:stretch/>
        </p:blipFill>
        <p:spPr>
          <a:xfrm>
            <a:off x="709594" y="4071555"/>
            <a:ext cx="606317" cy="606317"/>
          </a:xfrm>
          <a:prstGeom prst="rect">
            <a:avLst/>
          </a:prstGeom>
          <a:noFill/>
          <a:ln>
            <a:noFill/>
          </a:ln>
        </p:spPr>
      </p:pic>
      <p:pic>
        <p:nvPicPr>
          <p:cNvPr id="766" name="Google Shape;766;p49"/>
          <p:cNvPicPr preferRelativeResize="0"/>
          <p:nvPr/>
        </p:nvPicPr>
        <p:blipFill rotWithShape="1">
          <a:blip r:embed="rId3">
            <a:alphaModFix/>
          </a:blip>
          <a:srcRect/>
          <a:stretch/>
        </p:blipFill>
        <p:spPr>
          <a:xfrm>
            <a:off x="5542086" y="4071555"/>
            <a:ext cx="606317" cy="606317"/>
          </a:xfrm>
          <a:prstGeom prst="rect">
            <a:avLst/>
          </a:prstGeom>
          <a:noFill/>
          <a:ln>
            <a:noFill/>
          </a:ln>
        </p:spPr>
      </p:pic>
      <p:grpSp>
        <p:nvGrpSpPr>
          <p:cNvPr id="767" name="Google Shape;767;p49"/>
          <p:cNvGrpSpPr/>
          <p:nvPr/>
        </p:nvGrpSpPr>
        <p:grpSpPr>
          <a:xfrm>
            <a:off x="0" y="348541"/>
            <a:ext cx="6858000" cy="57859"/>
            <a:chOff x="276446" y="1127056"/>
            <a:chExt cx="6241312" cy="45084"/>
          </a:xfrm>
        </p:grpSpPr>
        <p:cxnSp>
          <p:nvCxnSpPr>
            <p:cNvPr id="768" name="Google Shape;768;p49"/>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769" name="Google Shape;769;p49"/>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770" name="Google Shape;770;p49"/>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50"/>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solidFill>
                  <a:srgbClr val="7F7F7F"/>
                </a:solidFill>
                <a:latin typeface="Arial"/>
                <a:ea typeface="Arial"/>
                <a:cs typeface="Arial"/>
                <a:sym typeface="Arial"/>
              </a:rPr>
              <a:t>１．申請の承認者</a:t>
            </a:r>
            <a:r>
              <a:rPr lang="ja-JP" sz="1800" b="1">
                <a:solidFill>
                  <a:srgbClr val="7F7F7F"/>
                </a:solidFill>
                <a:latin typeface="Arial"/>
                <a:ea typeface="Arial"/>
                <a:cs typeface="Arial"/>
                <a:sym typeface="Arial"/>
              </a:rPr>
              <a:t>割り振り</a:t>
            </a:r>
            <a:endParaRPr sz="1100" b="0" i="0" u="none" strike="noStrike" cap="none">
              <a:solidFill>
                <a:srgbClr val="FF0000"/>
              </a:solidFill>
              <a:latin typeface="Arial"/>
              <a:ea typeface="Arial"/>
              <a:cs typeface="Arial"/>
              <a:sym typeface="Arial"/>
            </a:endParaRPr>
          </a:p>
        </p:txBody>
      </p:sp>
      <p:sp>
        <p:nvSpPr>
          <p:cNvPr id="777" name="Google Shape;777;p50"/>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38</a:t>
            </a:fld>
            <a:endParaRPr sz="900">
              <a:solidFill>
                <a:srgbClr val="D0CECE"/>
              </a:solidFill>
              <a:latin typeface="Calibri"/>
              <a:ea typeface="Calibri"/>
              <a:cs typeface="Calibri"/>
              <a:sym typeface="Calibri"/>
            </a:endParaRPr>
          </a:p>
        </p:txBody>
      </p:sp>
      <p:cxnSp>
        <p:nvCxnSpPr>
          <p:cNvPr id="778" name="Google Shape;778;p50"/>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grpSp>
        <p:nvGrpSpPr>
          <p:cNvPr id="779" name="Google Shape;779;p50"/>
          <p:cNvGrpSpPr/>
          <p:nvPr/>
        </p:nvGrpSpPr>
        <p:grpSpPr>
          <a:xfrm>
            <a:off x="276445" y="951339"/>
            <a:ext cx="6241311" cy="965222"/>
            <a:chOff x="276445" y="997059"/>
            <a:chExt cx="6241311" cy="965222"/>
          </a:xfrm>
        </p:grpSpPr>
        <p:sp>
          <p:nvSpPr>
            <p:cNvPr id="780" name="Google Shape;780;p50"/>
            <p:cNvSpPr txBox="1"/>
            <p:nvPr/>
          </p:nvSpPr>
          <p:spPr>
            <a:xfrm>
              <a:off x="276445" y="997059"/>
              <a:ext cx="6241311" cy="30674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sz="1400">
                  <a:solidFill>
                    <a:srgbClr val="7F7F7F"/>
                  </a:solidFill>
                  <a:latin typeface="Arial"/>
                  <a:ea typeface="Arial"/>
                  <a:cs typeface="Arial"/>
                  <a:sym typeface="Arial"/>
                </a:rPr>
                <a:t>１．承認設定</a:t>
              </a:r>
              <a:endParaRPr sz="1100">
                <a:solidFill>
                  <a:srgbClr val="7F7F7F"/>
                </a:solidFill>
                <a:latin typeface="Arial"/>
                <a:ea typeface="Arial"/>
                <a:cs typeface="Arial"/>
                <a:sym typeface="Arial"/>
              </a:endParaRPr>
            </a:p>
          </p:txBody>
        </p:sp>
        <p:sp>
          <p:nvSpPr>
            <p:cNvPr id="781" name="Google Shape;781;p50"/>
            <p:cNvSpPr txBox="1"/>
            <p:nvPr/>
          </p:nvSpPr>
          <p:spPr>
            <a:xfrm>
              <a:off x="276450" y="1303781"/>
              <a:ext cx="6241200" cy="658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「休暇</a:t>
              </a:r>
              <a:r>
                <a:rPr lang="ja-JP" sz="1050">
                  <a:solidFill>
                    <a:srgbClr val="7F7F7F"/>
                  </a:solidFill>
                </a:rPr>
                <a:t>･</a:t>
              </a:r>
              <a:r>
                <a:rPr lang="ja-JP" sz="1050">
                  <a:solidFill>
                    <a:srgbClr val="7F7F7F"/>
                  </a:solidFill>
                  <a:latin typeface="Arial"/>
                  <a:ea typeface="Arial"/>
                  <a:cs typeface="Arial"/>
                  <a:sym typeface="Arial"/>
                </a:rPr>
                <a:t>申請管理」＞「</a:t>
              </a:r>
              <a:r>
                <a:rPr lang="ja-JP" sz="1050" u="sng">
                  <a:solidFill>
                    <a:schemeClr val="hlink"/>
                  </a:solidFill>
                  <a:latin typeface="Arial"/>
                  <a:ea typeface="Arial"/>
                  <a:cs typeface="Arial"/>
                  <a:sym typeface="Arial"/>
                  <a:hlinkClick r:id="rId3"/>
                </a:rPr>
                <a:t>承認設定</a:t>
              </a:r>
              <a:r>
                <a:rPr lang="ja-JP" sz="1050">
                  <a:solidFill>
                    <a:srgbClr val="7F7F7F"/>
                  </a:solidFill>
                  <a:latin typeface="Arial"/>
                  <a:ea typeface="Arial"/>
                  <a:cs typeface="Arial"/>
                  <a:sym typeface="Arial"/>
                </a:rPr>
                <a:t>」より設定が可能です。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rPr>
                <a:t>こちらの画面で設定する承認フローに則って承認ができる項目は</a:t>
              </a:r>
              <a:br>
                <a:rPr lang="ja-JP" sz="1050">
                  <a:solidFill>
                    <a:srgbClr val="7F7F7F"/>
                  </a:solidFill>
                </a:rPr>
              </a:br>
              <a:r>
                <a:rPr lang="ja-JP" sz="1050">
                  <a:solidFill>
                    <a:srgbClr val="7F7F7F"/>
                  </a:solidFill>
                </a:rPr>
                <a:t>・休暇申請　・休日出勤申請　・残業申請　こちらの3つのみです。</a:t>
              </a:r>
              <a:endParaRPr sz="1050">
                <a:solidFill>
                  <a:srgbClr val="7F7F7F"/>
                </a:solidFill>
              </a:endParaRPr>
            </a:p>
          </p:txBody>
        </p:sp>
      </p:grpSp>
      <p:grpSp>
        <p:nvGrpSpPr>
          <p:cNvPr id="782" name="Google Shape;782;p50"/>
          <p:cNvGrpSpPr/>
          <p:nvPr/>
        </p:nvGrpSpPr>
        <p:grpSpPr>
          <a:xfrm>
            <a:off x="0" y="348541"/>
            <a:ext cx="6858000" cy="57859"/>
            <a:chOff x="276446" y="1127056"/>
            <a:chExt cx="6241312" cy="45084"/>
          </a:xfrm>
        </p:grpSpPr>
        <p:cxnSp>
          <p:nvCxnSpPr>
            <p:cNvPr id="783" name="Google Shape;783;p50"/>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784" name="Google Shape;784;p50"/>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785" name="Google Shape;785;p50"/>
          <p:cNvSpPr txBox="1"/>
          <p:nvPr/>
        </p:nvSpPr>
        <p:spPr>
          <a:xfrm>
            <a:off x="308345" y="3506109"/>
            <a:ext cx="6241200" cy="7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承認設定」ではグループ（部署や店舗）毎、スタッフ種別（雇用形態など）毎に承認者を割り振ることが可能です。プルダウンより設定したいグループやスタッフ種別を選択し、「追加」ボタンを押してください。</a:t>
            </a: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p:txBody>
      </p:sp>
      <p:pic>
        <p:nvPicPr>
          <p:cNvPr id="786" name="Google Shape;786;p50" descr="https://i.gyazo.com/8e3378d17cecd1f44ecf8ef86ef49eb1.png"/>
          <p:cNvPicPr preferRelativeResize="0"/>
          <p:nvPr/>
        </p:nvPicPr>
        <p:blipFill rotWithShape="1">
          <a:blip r:embed="rId4">
            <a:alphaModFix/>
          </a:blip>
          <a:srcRect/>
          <a:stretch/>
        </p:blipFill>
        <p:spPr>
          <a:xfrm>
            <a:off x="1071888" y="1984146"/>
            <a:ext cx="4680000" cy="1174617"/>
          </a:xfrm>
          <a:prstGeom prst="rect">
            <a:avLst/>
          </a:prstGeom>
          <a:noFill/>
          <a:ln>
            <a:noFill/>
          </a:ln>
          <a:effectLst>
            <a:outerShdw blurRad="50800" dist="38100" dir="2700000" algn="tl" rotWithShape="0">
              <a:srgbClr val="000000">
                <a:alpha val="40000"/>
              </a:srgbClr>
            </a:outerShdw>
          </a:effectLst>
        </p:spPr>
      </p:pic>
      <p:sp>
        <p:nvSpPr>
          <p:cNvPr id="787" name="Google Shape;787;p50"/>
          <p:cNvSpPr/>
          <p:nvPr/>
        </p:nvSpPr>
        <p:spPr>
          <a:xfrm>
            <a:off x="3371700" y="2023155"/>
            <a:ext cx="814200" cy="177300"/>
          </a:xfrm>
          <a:prstGeom prst="rect">
            <a:avLst/>
          </a:prstGeom>
          <a:noFill/>
          <a:ln w="28575"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8" name="Google Shape;788;p50"/>
          <p:cNvSpPr/>
          <p:nvPr/>
        </p:nvSpPr>
        <p:spPr>
          <a:xfrm>
            <a:off x="3498700" y="2219887"/>
            <a:ext cx="578100" cy="129600"/>
          </a:xfrm>
          <a:prstGeom prst="rect">
            <a:avLst/>
          </a:prstGeom>
          <a:noFill/>
          <a:ln w="28575"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89" name="Google Shape;789;p50" descr="https://i.gyazo.com/9887e1abcd151e7bff4080d2f3013e36.png"/>
          <p:cNvPicPr preferRelativeResize="0"/>
          <p:nvPr/>
        </p:nvPicPr>
        <p:blipFill rotWithShape="1">
          <a:blip r:embed="rId5">
            <a:alphaModFix/>
          </a:blip>
          <a:srcRect/>
          <a:stretch/>
        </p:blipFill>
        <p:spPr>
          <a:xfrm>
            <a:off x="1071888" y="4384369"/>
            <a:ext cx="4680001" cy="650204"/>
          </a:xfrm>
          <a:prstGeom prst="rect">
            <a:avLst/>
          </a:prstGeom>
          <a:noFill/>
          <a:ln>
            <a:noFill/>
          </a:ln>
          <a:effectLst>
            <a:outerShdw blurRad="50800" dist="38100" dir="2700000" algn="tl" rotWithShape="0">
              <a:srgbClr val="000000">
                <a:alpha val="40000"/>
              </a:srgbClr>
            </a:outerShdw>
          </a:effectLst>
        </p:spPr>
      </p:pic>
      <p:sp>
        <p:nvSpPr>
          <p:cNvPr id="790" name="Google Shape;790;p50"/>
          <p:cNvSpPr/>
          <p:nvPr/>
        </p:nvSpPr>
        <p:spPr>
          <a:xfrm>
            <a:off x="3300550" y="4839825"/>
            <a:ext cx="274500" cy="136200"/>
          </a:xfrm>
          <a:prstGeom prst="rect">
            <a:avLst/>
          </a:prstGeom>
          <a:noFill/>
          <a:ln w="28575"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1" name="Google Shape;791;p50"/>
          <p:cNvSpPr/>
          <p:nvPr/>
        </p:nvSpPr>
        <p:spPr>
          <a:xfrm>
            <a:off x="1146203" y="4439719"/>
            <a:ext cx="1476300" cy="341400"/>
          </a:xfrm>
          <a:prstGeom prst="rect">
            <a:avLst/>
          </a:prstGeom>
          <a:noFill/>
          <a:ln w="28575"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2" name="Google Shape;792;p50"/>
          <p:cNvSpPr txBox="1"/>
          <p:nvPr/>
        </p:nvSpPr>
        <p:spPr>
          <a:xfrm>
            <a:off x="378044" y="5347926"/>
            <a:ext cx="6241200" cy="5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「追加」ボタンを押すと設定していただいた条件の承認フローが追加されますので、承認者のプルダウンから承認者（最大5名まで）を割り振っていただき「更新」ボタンを押して設定が完了となります。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rPr>
              <a:t>「子グループにも適用」にチェックをいれると、承認フローを該当グループの子グループにも適用します。</a:t>
            </a:r>
            <a:endParaRPr sz="1050">
              <a:solidFill>
                <a:srgbClr val="7F7F7F"/>
              </a:solidFill>
            </a:endParaRPr>
          </a:p>
        </p:txBody>
      </p:sp>
      <p:pic>
        <p:nvPicPr>
          <p:cNvPr id="793" name="Google Shape;793;p50" descr="https://i.gyazo.com/d414686637bb08b3fc2b65cfffd5d00b.png"/>
          <p:cNvPicPr preferRelativeResize="0"/>
          <p:nvPr/>
        </p:nvPicPr>
        <p:blipFill rotWithShape="1">
          <a:blip r:embed="rId6">
            <a:alphaModFix/>
          </a:blip>
          <a:srcRect/>
          <a:stretch/>
        </p:blipFill>
        <p:spPr>
          <a:xfrm>
            <a:off x="1089000" y="6278064"/>
            <a:ext cx="4680001" cy="658415"/>
          </a:xfrm>
          <a:prstGeom prst="rect">
            <a:avLst/>
          </a:prstGeom>
          <a:noFill/>
          <a:ln>
            <a:noFill/>
          </a:ln>
          <a:effectLst>
            <a:outerShdw blurRad="50800" dist="38100" dir="2700000" algn="tl" rotWithShape="0">
              <a:srgbClr val="000000">
                <a:alpha val="40000"/>
              </a:srgbClr>
            </a:outerShdw>
          </a:effectLst>
        </p:spPr>
      </p:pic>
      <p:sp>
        <p:nvSpPr>
          <p:cNvPr id="794" name="Google Shape;794;p50"/>
          <p:cNvSpPr/>
          <p:nvPr/>
        </p:nvSpPr>
        <p:spPr>
          <a:xfrm>
            <a:off x="1089066" y="6710525"/>
            <a:ext cx="4680000" cy="225900"/>
          </a:xfrm>
          <a:prstGeom prst="rect">
            <a:avLst/>
          </a:prstGeom>
          <a:noFill/>
          <a:ln w="28575"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5" name="Google Shape;795;p50"/>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
        <p:nvSpPr>
          <p:cNvPr id="796" name="Google Shape;796;p50"/>
          <p:cNvSpPr txBox="1"/>
          <p:nvPr/>
        </p:nvSpPr>
        <p:spPr>
          <a:xfrm>
            <a:off x="4128775" y="1847400"/>
            <a:ext cx="274500" cy="3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a:solidFill>
                  <a:srgbClr val="E06666"/>
                </a:solidFill>
              </a:rPr>
              <a:t>①</a:t>
            </a:r>
            <a:endParaRPr sz="1100">
              <a:solidFill>
                <a:srgbClr val="E06666"/>
              </a:solidFill>
            </a:endParaRPr>
          </a:p>
        </p:txBody>
      </p:sp>
      <p:sp>
        <p:nvSpPr>
          <p:cNvPr id="797" name="Google Shape;797;p50"/>
          <p:cNvSpPr txBox="1"/>
          <p:nvPr/>
        </p:nvSpPr>
        <p:spPr>
          <a:xfrm>
            <a:off x="4019550" y="2157738"/>
            <a:ext cx="274500" cy="3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a:solidFill>
                  <a:srgbClr val="E06666"/>
                </a:solidFill>
              </a:rPr>
              <a:t>②</a:t>
            </a:r>
            <a:endParaRPr sz="1100">
              <a:solidFill>
                <a:srgbClr val="E06666"/>
              </a:solidFill>
            </a:endParaRPr>
          </a:p>
        </p:txBody>
      </p:sp>
      <p:sp>
        <p:nvSpPr>
          <p:cNvPr id="798" name="Google Shape;798;p50"/>
          <p:cNvSpPr txBox="1"/>
          <p:nvPr/>
        </p:nvSpPr>
        <p:spPr>
          <a:xfrm>
            <a:off x="378050" y="7252925"/>
            <a:ext cx="6241200" cy="4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rPr>
              <a:t>申請したスタッフのメイングループとして設定されているグループの承認フロー設定があればそのフローに申請があがります。</a:t>
            </a:r>
            <a:endParaRPr sz="1050">
              <a:solidFill>
                <a:srgbClr val="7F7F7F"/>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51"/>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39</a:t>
            </a:fld>
            <a:endParaRPr sz="900">
              <a:solidFill>
                <a:srgbClr val="D0CECE"/>
              </a:solidFill>
              <a:latin typeface="Calibri"/>
              <a:ea typeface="Calibri"/>
              <a:cs typeface="Calibri"/>
              <a:sym typeface="Calibri"/>
            </a:endParaRPr>
          </a:p>
        </p:txBody>
      </p:sp>
      <p:sp>
        <p:nvSpPr>
          <p:cNvPr id="804" name="Google Shape;804;p51"/>
          <p:cNvSpPr txBox="1"/>
          <p:nvPr/>
        </p:nvSpPr>
        <p:spPr>
          <a:xfrm>
            <a:off x="276444" y="954668"/>
            <a:ext cx="6241311"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各項目については、下記の表をご確認ください。</a:t>
            </a:r>
            <a:endParaRPr sz="1050">
              <a:solidFill>
                <a:srgbClr val="7F7F7F"/>
              </a:solidFill>
              <a:latin typeface="Arial"/>
              <a:ea typeface="Arial"/>
              <a:cs typeface="Arial"/>
              <a:sym typeface="Arial"/>
            </a:endParaRPr>
          </a:p>
        </p:txBody>
      </p:sp>
      <p:graphicFrame>
        <p:nvGraphicFramePr>
          <p:cNvPr id="805" name="Google Shape;805;p51"/>
          <p:cNvGraphicFramePr/>
          <p:nvPr/>
        </p:nvGraphicFramePr>
        <p:xfrm>
          <a:off x="445543" y="1430835"/>
          <a:ext cx="5966900" cy="5037000"/>
        </p:xfrm>
        <a:graphic>
          <a:graphicData uri="http://schemas.openxmlformats.org/drawingml/2006/table">
            <a:tbl>
              <a:tblPr>
                <a:noFill/>
                <a:tableStyleId>{E24E9AD8-4124-4E74-8C64-07CE461941A3}</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131237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全員承認順不同</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設定された承認者が全員承認した時点で承認確定となります。</a:t>
                      </a:r>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承認の順番は関係ありません。</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115922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全員承認承認者順（左→右）</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設定された承認者が、左から順番に承認をします。</a:t>
                      </a:r>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全員が承認した時点で承認確定となります。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118760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誰でも承認</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設定された承認者のうち、一人でも承認すると、承認確定となります。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137780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上位承認者優先（右側が上位者）</a:t>
                      </a:r>
                      <a:endParaRPr sz="1050">
                        <a:solidFill>
                          <a:srgbClr val="FF0000"/>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上位承認者の判定が優先されます。</a:t>
                      </a:r>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下位承認者が先に承認作業をした場合、その時点で承認確定となりますが、</a:t>
                      </a:r>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その後上位承認者が承認･却下を変更することができ、優先されます。</a:t>
                      </a:r>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最上位者が先に承認作業をすると、下位承認者が承認作業をしても判定は無効になります。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bl>
          </a:graphicData>
        </a:graphic>
      </p:graphicFrame>
      <p:sp>
        <p:nvSpPr>
          <p:cNvPr id="806" name="Google Shape;806;p51"/>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
        <p:nvSpPr>
          <p:cNvPr id="807" name="Google Shape;807;p51"/>
          <p:cNvSpPr txBox="1"/>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solidFill>
                  <a:srgbClr val="7F7F7F"/>
                </a:solidFill>
                <a:latin typeface="Arial"/>
                <a:ea typeface="Arial"/>
                <a:cs typeface="Arial"/>
                <a:sym typeface="Arial"/>
              </a:rPr>
              <a:t>１．申請の承認者を割り振ろう</a:t>
            </a:r>
            <a:endParaRPr sz="1100">
              <a:solidFill>
                <a:srgbClr val="FF0000"/>
              </a:solidFill>
              <a:latin typeface="Arial"/>
              <a:ea typeface="Arial"/>
              <a:cs typeface="Arial"/>
              <a:sym typeface="Arial"/>
            </a:endParaRPr>
          </a:p>
        </p:txBody>
      </p:sp>
      <p:cxnSp>
        <p:nvCxnSpPr>
          <p:cNvPr id="808" name="Google Shape;808;p51"/>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grpSp>
        <p:nvGrpSpPr>
          <p:cNvPr id="809" name="Google Shape;809;p51"/>
          <p:cNvGrpSpPr/>
          <p:nvPr/>
        </p:nvGrpSpPr>
        <p:grpSpPr>
          <a:xfrm>
            <a:off x="0" y="348541"/>
            <a:ext cx="6858000" cy="57859"/>
            <a:chOff x="276446" y="1127056"/>
            <a:chExt cx="6241312" cy="45084"/>
          </a:xfrm>
        </p:grpSpPr>
        <p:cxnSp>
          <p:nvCxnSpPr>
            <p:cNvPr id="810" name="Google Shape;810;p51"/>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811" name="Google Shape;811;p51"/>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a:spLocks noGrp="1"/>
          </p:cNvSpPr>
          <p:nvPr>
            <p:ph type="title"/>
          </p:nvPr>
        </p:nvSpPr>
        <p:spPr>
          <a:xfrm>
            <a:off x="292394"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solidFill>
                  <a:srgbClr val="7F7F7F"/>
                </a:solidFill>
                <a:latin typeface="Arial"/>
                <a:ea typeface="Arial"/>
                <a:cs typeface="Arial"/>
                <a:sym typeface="Arial"/>
              </a:rPr>
              <a:t>１．部署/店舗の登録</a:t>
            </a:r>
            <a:endParaRPr sz="1100" b="0" i="0" u="none" strike="noStrike" cap="none">
              <a:solidFill>
                <a:srgbClr val="FF0000"/>
              </a:solidFill>
              <a:latin typeface="Arial"/>
              <a:ea typeface="Arial"/>
              <a:cs typeface="Arial"/>
              <a:sym typeface="Arial"/>
            </a:endParaRPr>
          </a:p>
        </p:txBody>
      </p:sp>
      <p:sp>
        <p:nvSpPr>
          <p:cNvPr id="138" name="Google Shape;138;p16"/>
          <p:cNvSpPr txBox="1">
            <a:spLocks noGrp="1"/>
          </p:cNvSpPr>
          <p:nvPr>
            <p:ph type="sldNum" idx="12"/>
          </p:nvPr>
        </p:nvSpPr>
        <p:spPr>
          <a:xfrm>
            <a:off x="5190688" y="8790180"/>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4</a:t>
            </a:fld>
            <a:endParaRPr sz="900">
              <a:solidFill>
                <a:srgbClr val="D0CECE"/>
              </a:solidFill>
              <a:latin typeface="Calibri"/>
              <a:ea typeface="Calibri"/>
              <a:cs typeface="Calibri"/>
              <a:sym typeface="Calibri"/>
            </a:endParaRPr>
          </a:p>
        </p:txBody>
      </p:sp>
      <p:cxnSp>
        <p:nvCxnSpPr>
          <p:cNvPr id="139" name="Google Shape;139;p16"/>
          <p:cNvCxnSpPr/>
          <p:nvPr/>
        </p:nvCxnSpPr>
        <p:spPr>
          <a:xfrm>
            <a:off x="292394" y="882567"/>
            <a:ext cx="6241311" cy="0"/>
          </a:xfrm>
          <a:prstGeom prst="straightConnector1">
            <a:avLst/>
          </a:prstGeom>
          <a:noFill/>
          <a:ln w="9525" cap="flat" cmpd="sng">
            <a:solidFill>
              <a:srgbClr val="0070C0"/>
            </a:solidFill>
            <a:prstDash val="solid"/>
            <a:miter lim="800000"/>
            <a:headEnd type="none" w="sm" len="sm"/>
            <a:tailEnd type="none" w="sm" len="sm"/>
          </a:ln>
        </p:spPr>
      </p:cxnSp>
      <p:grpSp>
        <p:nvGrpSpPr>
          <p:cNvPr id="140" name="Google Shape;140;p16"/>
          <p:cNvGrpSpPr/>
          <p:nvPr/>
        </p:nvGrpSpPr>
        <p:grpSpPr>
          <a:xfrm>
            <a:off x="292394" y="951339"/>
            <a:ext cx="6241311" cy="1368574"/>
            <a:chOff x="276445" y="997059"/>
            <a:chExt cx="6241311" cy="1368574"/>
          </a:xfrm>
        </p:grpSpPr>
        <p:sp>
          <p:nvSpPr>
            <p:cNvPr id="141" name="Google Shape;141;p16"/>
            <p:cNvSpPr txBox="1"/>
            <p:nvPr/>
          </p:nvSpPr>
          <p:spPr>
            <a:xfrm>
              <a:off x="276445" y="997059"/>
              <a:ext cx="6241311" cy="30674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sz="1400">
                  <a:solidFill>
                    <a:srgbClr val="7F7F7F"/>
                  </a:solidFill>
                  <a:latin typeface="Arial"/>
                  <a:ea typeface="Arial"/>
                  <a:cs typeface="Arial"/>
                  <a:sym typeface="Arial"/>
                </a:rPr>
                <a:t>１．グループ設定</a:t>
              </a:r>
              <a:endParaRPr sz="1100">
                <a:solidFill>
                  <a:srgbClr val="7F7F7F"/>
                </a:solidFill>
                <a:latin typeface="Arial"/>
                <a:ea typeface="Arial"/>
                <a:cs typeface="Arial"/>
                <a:sym typeface="Arial"/>
              </a:endParaRPr>
            </a:p>
          </p:txBody>
        </p:sp>
        <p:sp>
          <p:nvSpPr>
            <p:cNvPr id="142" name="Google Shape;142;p16"/>
            <p:cNvSpPr txBox="1"/>
            <p:nvPr/>
          </p:nvSpPr>
          <p:spPr>
            <a:xfrm>
              <a:off x="276445" y="1303804"/>
              <a:ext cx="6241311" cy="10618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まず、グループを設定します。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会社の規模や組織形態に沿った作成、またはコスト管理を行う部署</a:t>
              </a:r>
              <a:r>
                <a:rPr lang="ja-JP" sz="1050">
                  <a:solidFill>
                    <a:srgbClr val="7F7F7F"/>
                  </a:solidFill>
                </a:rPr>
                <a:t>･</a:t>
              </a:r>
              <a:r>
                <a:rPr lang="ja-JP" sz="1050">
                  <a:solidFill>
                    <a:srgbClr val="7F7F7F"/>
                  </a:solidFill>
                  <a:latin typeface="Arial"/>
                  <a:ea typeface="Arial"/>
                  <a:cs typeface="Arial"/>
                  <a:sym typeface="Arial"/>
                </a:rPr>
                <a:t>店舗単位でグループを作成することによって、ジョブカンをより効果的に利用できます。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（主に、所属としての設定や店舗としての設定としてご利用いただけます。）</a:t>
              </a:r>
              <a:endParaRPr/>
            </a:p>
            <a:p>
              <a:pPr marL="0" marR="0" lvl="0" indent="0" algn="l" rtl="0">
                <a:spcBef>
                  <a:spcPts val="0"/>
                </a:spcBef>
                <a:spcAft>
                  <a:spcPts val="0"/>
                </a:spcAft>
                <a:buNone/>
              </a:pPr>
              <a:r>
                <a:rPr lang="ja-JP" sz="1050">
                  <a:solidFill>
                    <a:srgbClr val="7F7F7F"/>
                  </a:solidFill>
                  <a:latin typeface="Arial"/>
                  <a:ea typeface="Arial"/>
                  <a:cs typeface="Arial"/>
                  <a:sym typeface="Arial"/>
                </a:rPr>
                <a:t>所属の例 ： 営業部 </a:t>
              </a:r>
              <a:r>
                <a:rPr lang="ja-JP" sz="1050">
                  <a:solidFill>
                    <a:srgbClr val="7F7F7F"/>
                  </a:solidFill>
                </a:rPr>
                <a:t>･</a:t>
              </a:r>
              <a:r>
                <a:rPr lang="ja-JP" sz="1050">
                  <a:solidFill>
                    <a:srgbClr val="7F7F7F"/>
                  </a:solidFill>
                  <a:latin typeface="Arial"/>
                  <a:ea typeface="Arial"/>
                  <a:cs typeface="Arial"/>
                  <a:sym typeface="Arial"/>
                </a:rPr>
                <a:t>総務部 </a:t>
              </a:r>
              <a:r>
                <a:rPr lang="ja-JP" sz="1050">
                  <a:solidFill>
                    <a:srgbClr val="7F7F7F"/>
                  </a:solidFill>
                </a:rPr>
                <a:t>･</a:t>
              </a:r>
              <a:r>
                <a:rPr lang="ja-JP" sz="1050">
                  <a:solidFill>
                    <a:srgbClr val="7F7F7F"/>
                  </a:solidFill>
                  <a:latin typeface="Arial"/>
                  <a:ea typeface="Arial"/>
                  <a:cs typeface="Arial"/>
                  <a:sym typeface="Arial"/>
                </a:rPr>
                <a:t>経理部など　　　　</a:t>
              </a:r>
              <a:br>
                <a:rPr lang="ja-JP" sz="1050">
                  <a:solidFill>
                    <a:srgbClr val="7F7F7F"/>
                  </a:solidFill>
                  <a:latin typeface="Arial"/>
                  <a:ea typeface="Arial"/>
                  <a:cs typeface="Arial"/>
                  <a:sym typeface="Arial"/>
                </a:rPr>
              </a:br>
              <a:r>
                <a:rPr lang="ja-JP" sz="1050">
                  <a:solidFill>
                    <a:srgbClr val="7F7F7F"/>
                  </a:solidFill>
                  <a:latin typeface="Arial"/>
                  <a:ea typeface="Arial"/>
                  <a:cs typeface="Arial"/>
                  <a:sym typeface="Arial"/>
                </a:rPr>
                <a:t>店舗の例 ： 新宿店</a:t>
              </a:r>
              <a:r>
                <a:rPr lang="ja-JP" sz="1050">
                  <a:solidFill>
                    <a:srgbClr val="7F7F7F"/>
                  </a:solidFill>
                </a:rPr>
                <a:t>･</a:t>
              </a:r>
              <a:r>
                <a:rPr lang="ja-JP" sz="1050">
                  <a:solidFill>
                    <a:srgbClr val="7F7F7F"/>
                  </a:solidFill>
                  <a:latin typeface="Arial"/>
                  <a:ea typeface="Arial"/>
                  <a:cs typeface="Arial"/>
                  <a:sym typeface="Arial"/>
                </a:rPr>
                <a:t>池袋店など</a:t>
              </a:r>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p:txBody>
        </p:sp>
      </p:grpSp>
      <p:grpSp>
        <p:nvGrpSpPr>
          <p:cNvPr id="143" name="Google Shape;143;p16"/>
          <p:cNvGrpSpPr/>
          <p:nvPr/>
        </p:nvGrpSpPr>
        <p:grpSpPr>
          <a:xfrm>
            <a:off x="0" y="348541"/>
            <a:ext cx="6858000" cy="57859"/>
            <a:chOff x="276446" y="1127056"/>
            <a:chExt cx="6241312" cy="45084"/>
          </a:xfrm>
        </p:grpSpPr>
        <p:cxnSp>
          <p:nvCxnSpPr>
            <p:cNvPr id="144" name="Google Shape;144;p16"/>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145" name="Google Shape;145;p16"/>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146" name="Google Shape;146;p16"/>
          <p:cNvSpPr txBox="1"/>
          <p:nvPr/>
        </p:nvSpPr>
        <p:spPr>
          <a:xfrm>
            <a:off x="292394" y="2346711"/>
            <a:ext cx="6241200" cy="4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「基本情報設定」＞「</a:t>
            </a:r>
            <a:r>
              <a:rPr lang="ja-JP" sz="1050">
                <a:solidFill>
                  <a:srgbClr val="7F7F7F"/>
                </a:solidFill>
              </a:rPr>
              <a:t>初期設定一覧</a:t>
            </a:r>
            <a:r>
              <a:rPr lang="ja-JP" sz="1050">
                <a:solidFill>
                  <a:srgbClr val="7F7F7F"/>
                </a:solidFill>
                <a:latin typeface="Arial"/>
                <a:ea typeface="Arial"/>
                <a:cs typeface="Arial"/>
                <a:sym typeface="Arial"/>
              </a:rPr>
              <a:t>」＞「</a:t>
            </a:r>
            <a:r>
              <a:rPr lang="ja-JP" sz="1050" u="sng">
                <a:solidFill>
                  <a:schemeClr val="hlink"/>
                </a:solidFill>
                <a:latin typeface="Arial"/>
                <a:ea typeface="Arial"/>
                <a:cs typeface="Arial"/>
                <a:sym typeface="Arial"/>
                <a:hlinkClick r:id="rId3"/>
              </a:rPr>
              <a:t>グループ設定</a:t>
            </a:r>
            <a:r>
              <a:rPr lang="ja-JP" sz="1050">
                <a:solidFill>
                  <a:srgbClr val="7F7F7F"/>
                </a:solidFill>
                <a:latin typeface="Arial"/>
                <a:ea typeface="Arial"/>
                <a:cs typeface="Arial"/>
                <a:sym typeface="Arial"/>
              </a:rPr>
              <a:t>」で設定ができます。</a:t>
            </a: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p:txBody>
      </p:sp>
      <p:sp>
        <p:nvSpPr>
          <p:cNvPr id="147" name="Google Shape;147;p16"/>
          <p:cNvSpPr txBox="1"/>
          <p:nvPr/>
        </p:nvSpPr>
        <p:spPr>
          <a:xfrm>
            <a:off x="292394" y="5598656"/>
            <a:ext cx="6241311" cy="7386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左上に表示されている「新規グループ作成」ボタンをクリックするとグループの登録画面へ移動します。</a:t>
            </a: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p:txBody>
      </p:sp>
      <p:grpSp>
        <p:nvGrpSpPr>
          <p:cNvPr id="148" name="Google Shape;148;p16"/>
          <p:cNvGrpSpPr/>
          <p:nvPr/>
        </p:nvGrpSpPr>
        <p:grpSpPr>
          <a:xfrm>
            <a:off x="510688" y="5900650"/>
            <a:ext cx="5836625" cy="2612874"/>
            <a:chOff x="548474" y="5900650"/>
            <a:chExt cx="5836625" cy="2612874"/>
          </a:xfrm>
        </p:grpSpPr>
        <p:sp>
          <p:nvSpPr>
            <p:cNvPr id="149" name="Google Shape;149;p16"/>
            <p:cNvSpPr/>
            <p:nvPr/>
          </p:nvSpPr>
          <p:spPr>
            <a:xfrm>
              <a:off x="2232178" y="6074823"/>
              <a:ext cx="892366" cy="889257"/>
            </a:xfrm>
            <a:prstGeom prst="bentArrow">
              <a:avLst>
                <a:gd name="adj1" fmla="val 25000"/>
                <a:gd name="adj2" fmla="val 25000"/>
                <a:gd name="adj3" fmla="val 25000"/>
                <a:gd name="adj4" fmla="val 43750"/>
              </a:avLst>
            </a:prstGeom>
            <a:solidFill>
              <a:srgbClr val="E06666"/>
            </a:solidFill>
            <a:ln w="1270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150" name="Google Shape;150;p16"/>
            <p:cNvPicPr preferRelativeResize="0"/>
            <p:nvPr/>
          </p:nvPicPr>
          <p:blipFill rotWithShape="1">
            <a:blip r:embed="rId4">
              <a:alphaModFix/>
            </a:blip>
            <a:srcRect/>
            <a:stretch/>
          </p:blipFill>
          <p:spPr>
            <a:xfrm>
              <a:off x="548474" y="7024724"/>
              <a:ext cx="4680000" cy="1488800"/>
            </a:xfrm>
            <a:prstGeom prst="rect">
              <a:avLst/>
            </a:prstGeom>
            <a:noFill/>
            <a:ln>
              <a:noFill/>
            </a:ln>
            <a:effectLst>
              <a:outerShdw blurRad="50800" dist="38100" dir="2700000" algn="tl" rotWithShape="0">
                <a:srgbClr val="000000">
                  <a:alpha val="40000"/>
                </a:srgbClr>
              </a:outerShdw>
            </a:effectLst>
          </p:spPr>
        </p:pic>
        <p:pic>
          <p:nvPicPr>
            <p:cNvPr id="151" name="Google Shape;151;p16"/>
            <p:cNvPicPr preferRelativeResize="0"/>
            <p:nvPr/>
          </p:nvPicPr>
          <p:blipFill rotWithShape="1">
            <a:blip r:embed="rId5">
              <a:alphaModFix/>
            </a:blip>
            <a:srcRect/>
            <a:stretch/>
          </p:blipFill>
          <p:spPr>
            <a:xfrm>
              <a:off x="3289099" y="5900650"/>
              <a:ext cx="3096000" cy="1967557"/>
            </a:xfrm>
            <a:prstGeom prst="rect">
              <a:avLst/>
            </a:prstGeom>
            <a:noFill/>
            <a:ln>
              <a:noFill/>
            </a:ln>
            <a:effectLst>
              <a:outerShdw blurRad="50800" dist="38100" dir="2700000" algn="tl" rotWithShape="0">
                <a:srgbClr val="000000">
                  <a:alpha val="40000"/>
                </a:srgbClr>
              </a:outerShdw>
            </a:effectLst>
          </p:spPr>
        </p:pic>
      </p:grpSp>
      <p:sp>
        <p:nvSpPr>
          <p:cNvPr id="152" name="Google Shape;152;p16"/>
          <p:cNvSpPr/>
          <p:nvPr/>
        </p:nvSpPr>
        <p:spPr>
          <a:xfrm>
            <a:off x="3289099" y="5888551"/>
            <a:ext cx="3096000" cy="1998999"/>
          </a:xfrm>
          <a:prstGeom prst="rect">
            <a:avLst/>
          </a:prstGeom>
          <a:noFill/>
          <a:ln w="28575" cap="flat" cmpd="sng">
            <a:solidFill>
              <a:srgbClr val="E066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 name="Google Shape;153;p16"/>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grpSp>
        <p:nvGrpSpPr>
          <p:cNvPr id="154" name="Google Shape;154;p16"/>
          <p:cNvGrpSpPr/>
          <p:nvPr/>
        </p:nvGrpSpPr>
        <p:grpSpPr>
          <a:xfrm>
            <a:off x="510688" y="2476600"/>
            <a:ext cx="5836624" cy="2143347"/>
            <a:chOff x="510688" y="2476600"/>
            <a:chExt cx="5836624" cy="2143347"/>
          </a:xfrm>
        </p:grpSpPr>
        <p:pic>
          <p:nvPicPr>
            <p:cNvPr id="155" name="Google Shape;155;p16"/>
            <p:cNvPicPr preferRelativeResize="0"/>
            <p:nvPr/>
          </p:nvPicPr>
          <p:blipFill>
            <a:blip r:embed="rId6">
              <a:alphaModFix/>
            </a:blip>
            <a:stretch>
              <a:fillRect/>
            </a:stretch>
          </p:blipFill>
          <p:spPr>
            <a:xfrm>
              <a:off x="510688" y="2762201"/>
              <a:ext cx="5836624" cy="1857746"/>
            </a:xfrm>
            <a:prstGeom prst="rect">
              <a:avLst/>
            </a:prstGeom>
            <a:noFill/>
            <a:ln>
              <a:noFill/>
            </a:ln>
            <a:effectLst>
              <a:outerShdw blurRad="57150" dist="19050" dir="5400000" algn="bl" rotWithShape="0">
                <a:srgbClr val="000000">
                  <a:alpha val="50000"/>
                </a:srgbClr>
              </a:outerShdw>
            </a:effectLst>
          </p:spPr>
        </p:pic>
        <p:sp>
          <p:nvSpPr>
            <p:cNvPr id="156" name="Google Shape;156;p16"/>
            <p:cNvSpPr/>
            <p:nvPr/>
          </p:nvSpPr>
          <p:spPr>
            <a:xfrm>
              <a:off x="4562475" y="2762250"/>
              <a:ext cx="1085700" cy="2952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1114425" y="3924300"/>
              <a:ext cx="828600" cy="2952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txBox="1"/>
            <p:nvPr/>
          </p:nvSpPr>
          <p:spPr>
            <a:xfrm>
              <a:off x="4314825" y="2476600"/>
              <a:ext cx="533400" cy="28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b="1">
                  <a:solidFill>
                    <a:srgbClr val="E06666"/>
                  </a:solidFill>
                </a:rPr>
                <a:t>①</a:t>
              </a:r>
              <a:endParaRPr b="1">
                <a:solidFill>
                  <a:srgbClr val="E06666"/>
                </a:solidFill>
              </a:endParaRPr>
            </a:p>
          </p:txBody>
        </p:sp>
        <p:sp>
          <p:nvSpPr>
            <p:cNvPr id="159" name="Google Shape;159;p16"/>
            <p:cNvSpPr txBox="1"/>
            <p:nvPr/>
          </p:nvSpPr>
          <p:spPr>
            <a:xfrm>
              <a:off x="809625" y="3745013"/>
              <a:ext cx="371400"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a:solidFill>
                    <a:srgbClr val="E06666"/>
                  </a:solidFill>
                </a:rPr>
                <a:t>②</a:t>
              </a:r>
              <a:endParaRPr>
                <a:solidFill>
                  <a:srgbClr val="E06666"/>
                </a:solidFill>
              </a:endParaRPr>
            </a:p>
          </p:txBody>
        </p:sp>
      </p:grpSp>
      <p:sp>
        <p:nvSpPr>
          <p:cNvPr id="160" name="Google Shape;160;p16"/>
          <p:cNvSpPr/>
          <p:nvPr/>
        </p:nvSpPr>
        <p:spPr>
          <a:xfrm>
            <a:off x="2827642" y="4802962"/>
            <a:ext cx="1068600" cy="521400"/>
          </a:xfrm>
          <a:prstGeom prst="downArrow">
            <a:avLst>
              <a:gd name="adj1" fmla="val 50000"/>
              <a:gd name="adj2" fmla="val 50000"/>
            </a:avLst>
          </a:prstGeom>
          <a:noFill/>
          <a:ln w="1270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52"/>
          <p:cNvSpPr txBox="1">
            <a:spLocks noGrp="1"/>
          </p:cNvSpPr>
          <p:nvPr>
            <p:ph type="sldNum" idx="12"/>
          </p:nvPr>
        </p:nvSpPr>
        <p:spPr>
          <a:xfrm>
            <a:off x="5228473" y="8795082"/>
            <a:ext cx="1542900" cy="3267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D0CECE"/>
              </a:buClr>
              <a:buSzPts val="225"/>
              <a:buFont typeface="Calibri"/>
              <a:buNone/>
            </a:pPr>
            <a:fld id="{00000000-1234-1234-1234-123412341234}" type="slidenum">
              <a:rPr lang="en-US" altLang="ja-JP" sz="900" b="0" i="0" u="none" strike="noStrike" cap="none">
                <a:solidFill>
                  <a:srgbClr val="D0CECE"/>
                </a:solidFill>
                <a:latin typeface="Calibri"/>
                <a:ea typeface="Calibri"/>
                <a:cs typeface="Calibri"/>
                <a:sym typeface="Calibri"/>
              </a:rPr>
              <a:t>40</a:t>
            </a:fld>
            <a:endParaRPr sz="900" b="0" i="0" u="none" strike="noStrike" cap="none">
              <a:solidFill>
                <a:srgbClr val="D0CECE"/>
              </a:solidFill>
              <a:latin typeface="Calibri"/>
              <a:ea typeface="Calibri"/>
              <a:cs typeface="Calibri"/>
              <a:sym typeface="Calibri"/>
            </a:endParaRPr>
          </a:p>
        </p:txBody>
      </p:sp>
      <p:grpSp>
        <p:nvGrpSpPr>
          <p:cNvPr id="817" name="Google Shape;817;p52"/>
          <p:cNvGrpSpPr/>
          <p:nvPr/>
        </p:nvGrpSpPr>
        <p:grpSpPr>
          <a:xfrm>
            <a:off x="-2" y="348586"/>
            <a:ext cx="6857831" cy="57861"/>
            <a:chOff x="276445" y="1127055"/>
            <a:chExt cx="6241201" cy="45085"/>
          </a:xfrm>
        </p:grpSpPr>
        <p:cxnSp>
          <p:nvCxnSpPr>
            <p:cNvPr id="818" name="Google Shape;818;p52"/>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819" name="Google Shape;819;p52"/>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820" name="Google Shape;820;p52"/>
          <p:cNvSpPr txBox="1"/>
          <p:nvPr/>
        </p:nvSpPr>
        <p:spPr>
          <a:xfrm>
            <a:off x="464818" y="4156467"/>
            <a:ext cx="5928300" cy="522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800"/>
              <a:buFont typeface="Arial"/>
              <a:buNone/>
            </a:pPr>
            <a:r>
              <a:rPr lang="ja-JP" sz="3000">
                <a:solidFill>
                  <a:srgbClr val="7F7F7F"/>
                </a:solidFill>
                <a:latin typeface="Arial"/>
                <a:ea typeface="Arial"/>
                <a:cs typeface="Arial"/>
                <a:sym typeface="Arial"/>
              </a:rPr>
              <a:t>工数管理</a:t>
            </a:r>
            <a:r>
              <a:rPr lang="ja-JP" sz="3000">
                <a:solidFill>
                  <a:srgbClr val="7F7F7F"/>
                </a:solidFill>
              </a:rPr>
              <a:t>を設定しよう</a:t>
            </a:r>
            <a:endParaRPr sz="3000">
              <a:solidFill>
                <a:srgbClr val="7F7F7F"/>
              </a:solidFill>
              <a:latin typeface="Arial"/>
              <a:ea typeface="Arial"/>
              <a:cs typeface="Arial"/>
              <a:sym typeface="Arial"/>
            </a:endParaRPr>
          </a:p>
        </p:txBody>
      </p:sp>
      <p:pic>
        <p:nvPicPr>
          <p:cNvPr id="821" name="Google Shape;821;p52"/>
          <p:cNvPicPr preferRelativeResize="0"/>
          <p:nvPr/>
        </p:nvPicPr>
        <p:blipFill rotWithShape="1">
          <a:blip r:embed="rId3">
            <a:alphaModFix/>
          </a:blip>
          <a:srcRect/>
          <a:stretch/>
        </p:blipFill>
        <p:spPr>
          <a:xfrm>
            <a:off x="769012" y="4114480"/>
            <a:ext cx="606300" cy="606300"/>
          </a:xfrm>
          <a:prstGeom prst="rect">
            <a:avLst/>
          </a:prstGeom>
          <a:noFill/>
          <a:ln>
            <a:noFill/>
          </a:ln>
        </p:spPr>
      </p:pic>
      <p:pic>
        <p:nvPicPr>
          <p:cNvPr id="822" name="Google Shape;822;p52"/>
          <p:cNvPicPr preferRelativeResize="0"/>
          <p:nvPr/>
        </p:nvPicPr>
        <p:blipFill rotWithShape="1">
          <a:blip r:embed="rId3">
            <a:alphaModFix/>
          </a:blip>
          <a:srcRect/>
          <a:stretch/>
        </p:blipFill>
        <p:spPr>
          <a:xfrm>
            <a:off x="5380873" y="4114480"/>
            <a:ext cx="606300" cy="606300"/>
          </a:xfrm>
          <a:prstGeom prst="rect">
            <a:avLst/>
          </a:prstGeom>
          <a:noFill/>
          <a:ln>
            <a:noFill/>
          </a:ln>
        </p:spPr>
      </p:pic>
      <p:sp>
        <p:nvSpPr>
          <p:cNvPr id="823" name="Google Shape;823;p52"/>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53"/>
          <p:cNvSpPr txBox="1">
            <a:spLocks noGrp="1"/>
          </p:cNvSpPr>
          <p:nvPr>
            <p:ph type="title"/>
          </p:nvPr>
        </p:nvSpPr>
        <p:spPr>
          <a:xfrm>
            <a:off x="276446" y="472777"/>
            <a:ext cx="6241200" cy="41549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450"/>
              <a:buFont typeface="Arial"/>
              <a:buNone/>
            </a:pPr>
            <a:r>
              <a:rPr lang="ja-JP" sz="1800" b="1">
                <a:solidFill>
                  <a:srgbClr val="7F7F7F"/>
                </a:solidFill>
                <a:latin typeface="Arial"/>
                <a:ea typeface="Arial"/>
                <a:cs typeface="Arial"/>
                <a:sym typeface="Arial"/>
              </a:rPr>
              <a:t>１．</a:t>
            </a:r>
            <a:r>
              <a:rPr lang="ja-JP" sz="1800" b="1" i="0" u="none" strike="noStrike" cap="none">
                <a:solidFill>
                  <a:srgbClr val="7F7F7F"/>
                </a:solidFill>
                <a:latin typeface="Arial"/>
                <a:ea typeface="Arial"/>
                <a:cs typeface="Arial"/>
                <a:sym typeface="Arial"/>
              </a:rPr>
              <a:t>プロジェクト</a:t>
            </a:r>
            <a:r>
              <a:rPr lang="ja-JP" sz="1800" b="1">
                <a:solidFill>
                  <a:srgbClr val="7F7F7F"/>
                </a:solidFill>
                <a:latin typeface="Arial"/>
                <a:ea typeface="Arial"/>
                <a:cs typeface="Arial"/>
                <a:sym typeface="Arial"/>
              </a:rPr>
              <a:t>の</a:t>
            </a:r>
            <a:r>
              <a:rPr lang="ja-JP" sz="1800" b="1" i="0" u="none" strike="noStrike" cap="none">
                <a:solidFill>
                  <a:srgbClr val="7F7F7F"/>
                </a:solidFill>
                <a:latin typeface="Arial"/>
                <a:ea typeface="Arial"/>
                <a:cs typeface="Arial"/>
                <a:sym typeface="Arial"/>
              </a:rPr>
              <a:t>設定</a:t>
            </a:r>
            <a:endParaRPr sz="1800" b="1" i="0" u="none" strike="noStrike" cap="none">
              <a:solidFill>
                <a:srgbClr val="7F7F7F"/>
              </a:solidFill>
              <a:latin typeface="Arial"/>
              <a:ea typeface="Arial"/>
              <a:cs typeface="Arial"/>
              <a:sym typeface="Arial"/>
            </a:endParaRPr>
          </a:p>
        </p:txBody>
      </p:sp>
      <p:sp>
        <p:nvSpPr>
          <p:cNvPr id="829" name="Google Shape;829;p53"/>
          <p:cNvSpPr txBox="1">
            <a:spLocks noGrp="1"/>
          </p:cNvSpPr>
          <p:nvPr>
            <p:ph type="sldNum" idx="12"/>
          </p:nvPr>
        </p:nvSpPr>
        <p:spPr>
          <a:xfrm>
            <a:off x="5228473" y="8783053"/>
            <a:ext cx="1542900" cy="3387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D0CECE"/>
              </a:buClr>
              <a:buSzPts val="225"/>
              <a:buFont typeface="Calibri"/>
              <a:buNone/>
            </a:pPr>
            <a:fld id="{00000000-1234-1234-1234-123412341234}" type="slidenum">
              <a:rPr lang="en-US" altLang="ja-JP" sz="900" b="0" i="0" u="none" strike="noStrike" cap="none">
                <a:solidFill>
                  <a:srgbClr val="D0CECE"/>
                </a:solidFill>
                <a:latin typeface="Calibri"/>
                <a:ea typeface="Calibri"/>
                <a:cs typeface="Calibri"/>
                <a:sym typeface="Calibri"/>
              </a:rPr>
              <a:t>41</a:t>
            </a:fld>
            <a:endParaRPr sz="900" b="0" i="0" u="none" strike="noStrike" cap="none">
              <a:solidFill>
                <a:srgbClr val="D0CECE"/>
              </a:solidFill>
              <a:latin typeface="Calibri"/>
              <a:ea typeface="Calibri"/>
              <a:cs typeface="Calibri"/>
              <a:sym typeface="Calibri"/>
            </a:endParaRPr>
          </a:p>
        </p:txBody>
      </p:sp>
      <p:cxnSp>
        <p:nvCxnSpPr>
          <p:cNvPr id="830" name="Google Shape;830;p53"/>
          <p:cNvCxnSpPr/>
          <p:nvPr/>
        </p:nvCxnSpPr>
        <p:spPr>
          <a:xfrm>
            <a:off x="276445" y="882566"/>
            <a:ext cx="6241200" cy="0"/>
          </a:xfrm>
          <a:prstGeom prst="straightConnector1">
            <a:avLst/>
          </a:prstGeom>
          <a:noFill/>
          <a:ln w="9525" cap="flat" cmpd="sng">
            <a:solidFill>
              <a:srgbClr val="0070C0"/>
            </a:solidFill>
            <a:prstDash val="solid"/>
            <a:miter lim="8000"/>
            <a:headEnd type="none" w="sm" len="sm"/>
            <a:tailEnd type="none" w="sm" len="sm"/>
          </a:ln>
        </p:spPr>
      </p:cxnSp>
      <p:grpSp>
        <p:nvGrpSpPr>
          <p:cNvPr id="831" name="Google Shape;831;p53"/>
          <p:cNvGrpSpPr/>
          <p:nvPr/>
        </p:nvGrpSpPr>
        <p:grpSpPr>
          <a:xfrm>
            <a:off x="-2" y="348586"/>
            <a:ext cx="6857831" cy="57861"/>
            <a:chOff x="276445" y="1127055"/>
            <a:chExt cx="6241201" cy="45085"/>
          </a:xfrm>
        </p:grpSpPr>
        <p:cxnSp>
          <p:nvCxnSpPr>
            <p:cNvPr id="832" name="Google Shape;832;p53"/>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833" name="Google Shape;833;p53"/>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834" name="Google Shape;834;p53"/>
          <p:cNvSpPr txBox="1"/>
          <p:nvPr/>
        </p:nvSpPr>
        <p:spPr>
          <a:xfrm>
            <a:off x="308325" y="3767831"/>
            <a:ext cx="6241200" cy="142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F7F7F"/>
              </a:buClr>
              <a:buSzPts val="263"/>
              <a:buFont typeface="Arial"/>
              <a:buNone/>
            </a:pPr>
            <a:r>
              <a:rPr lang="ja-JP" sz="1050">
                <a:solidFill>
                  <a:srgbClr val="7F7F7F"/>
                </a:solidFill>
                <a:latin typeface="Arial"/>
                <a:ea typeface="Arial"/>
                <a:cs typeface="Arial"/>
                <a:sym typeface="Arial"/>
              </a:rPr>
              <a:t>任意のプロジェクトコード、プロジェクト名を入力します。</a:t>
            </a:r>
            <a:br>
              <a:rPr lang="ja-JP" sz="1050">
                <a:solidFill>
                  <a:srgbClr val="7F7F7F"/>
                </a:solidFill>
                <a:latin typeface="Arial"/>
                <a:ea typeface="Arial"/>
                <a:cs typeface="Arial"/>
                <a:sym typeface="Arial"/>
              </a:rPr>
            </a:br>
            <a:r>
              <a:rPr lang="ja-JP" sz="1050">
                <a:solidFill>
                  <a:srgbClr val="7F7F7F"/>
                </a:solidFill>
                <a:latin typeface="Arial"/>
                <a:ea typeface="Arial"/>
                <a:cs typeface="Arial"/>
                <a:sym typeface="Arial"/>
              </a:rPr>
              <a:t>割り当てるメンバーをプロジェクトメンバーからお選びいただけます。</a:t>
            </a:r>
            <a:endParaRPr sz="1050">
              <a:solidFill>
                <a:srgbClr val="7F7F7F"/>
              </a:solidFill>
              <a:latin typeface="Arial"/>
              <a:ea typeface="Arial"/>
              <a:cs typeface="Arial"/>
              <a:sym typeface="Arial"/>
            </a:endParaRPr>
          </a:p>
          <a:p>
            <a:pPr marL="0" marR="0" lvl="0" indent="0" algn="l" rtl="0">
              <a:spcBef>
                <a:spcPts val="0"/>
              </a:spcBef>
              <a:spcAft>
                <a:spcPts val="0"/>
              </a:spcAft>
              <a:buClr>
                <a:srgbClr val="7F7F7F"/>
              </a:buClr>
              <a:buSzPts val="263"/>
              <a:buFont typeface="Arial"/>
              <a:buNone/>
            </a:pPr>
            <a:r>
              <a:rPr lang="ja-JP" sz="1050">
                <a:solidFill>
                  <a:srgbClr val="7F7F7F"/>
                </a:solidFill>
                <a:latin typeface="Arial"/>
                <a:ea typeface="Arial"/>
                <a:cs typeface="Arial"/>
                <a:sym typeface="Arial"/>
              </a:rPr>
              <a:t/>
            </a:r>
            <a:br>
              <a:rPr lang="ja-JP" sz="1050">
                <a:solidFill>
                  <a:srgbClr val="7F7F7F"/>
                </a:solidFill>
                <a:latin typeface="Arial"/>
                <a:ea typeface="Arial"/>
                <a:cs typeface="Arial"/>
                <a:sym typeface="Arial"/>
              </a:rPr>
            </a:br>
            <a:r>
              <a:rPr lang="ja-JP" sz="1050">
                <a:solidFill>
                  <a:srgbClr val="7F7F7F"/>
                </a:solidFill>
                <a:latin typeface="Arial"/>
                <a:ea typeface="Arial"/>
                <a:cs typeface="Arial"/>
                <a:sym typeface="Arial"/>
              </a:rPr>
              <a:t>まずは、グループやスタッフ種別ごとに検索をすると、検索結果が右にでてきます。</a:t>
            </a:r>
            <a:br>
              <a:rPr lang="ja-JP" sz="1050">
                <a:solidFill>
                  <a:srgbClr val="7F7F7F"/>
                </a:solidFill>
                <a:latin typeface="Arial"/>
                <a:ea typeface="Arial"/>
                <a:cs typeface="Arial"/>
                <a:sym typeface="Arial"/>
              </a:rPr>
            </a:br>
            <a:r>
              <a:rPr lang="ja-JP" sz="1050">
                <a:solidFill>
                  <a:srgbClr val="7F7F7F"/>
                </a:solidFill>
                <a:latin typeface="Arial"/>
                <a:ea typeface="Arial"/>
                <a:cs typeface="Arial"/>
                <a:sym typeface="Arial"/>
              </a:rPr>
              <a:t>検索結果に表示されたスタッフにチェックをいれると該当のスタッフが</a:t>
            </a:r>
            <a:r>
              <a:rPr lang="ja-JP" sz="1050">
                <a:solidFill>
                  <a:srgbClr val="7F7F7F"/>
                </a:solidFill>
              </a:rPr>
              <a:t>「</a:t>
            </a:r>
            <a:r>
              <a:rPr lang="ja-JP" sz="1050">
                <a:solidFill>
                  <a:srgbClr val="7F7F7F"/>
                </a:solidFill>
                <a:latin typeface="Arial"/>
                <a:ea typeface="Arial"/>
                <a:cs typeface="Arial"/>
                <a:sym typeface="Arial"/>
              </a:rPr>
              <a:t>選択済メンバー</a:t>
            </a:r>
            <a:r>
              <a:rPr lang="ja-JP" sz="1050">
                <a:solidFill>
                  <a:srgbClr val="7F7F7F"/>
                </a:solidFill>
              </a:rPr>
              <a:t>」の項目に表示されます。</a:t>
            </a:r>
            <a:endParaRPr sz="1050">
              <a:solidFill>
                <a:srgbClr val="7F7F7F"/>
              </a:solidFill>
              <a:latin typeface="Arial"/>
              <a:ea typeface="Arial"/>
              <a:cs typeface="Arial"/>
              <a:sym typeface="Arial"/>
            </a:endParaRPr>
          </a:p>
          <a:p>
            <a:pPr marL="0" marR="0" lvl="0" indent="0" algn="l" rtl="0">
              <a:spcBef>
                <a:spcPts val="0"/>
              </a:spcBef>
              <a:spcAft>
                <a:spcPts val="0"/>
              </a:spcAft>
              <a:buClr>
                <a:srgbClr val="7F7F7F"/>
              </a:buClr>
              <a:buSzPts val="263"/>
              <a:buFont typeface="Arial"/>
              <a:buNone/>
            </a:pPr>
            <a:r>
              <a:rPr lang="ja-JP" sz="1050">
                <a:solidFill>
                  <a:srgbClr val="7F7F7F"/>
                </a:solidFill>
              </a:rPr>
              <a:t>参加させるスタッフを全員「選択済みメンバー」に移動させ、「保存」ボタンをくりっくすると、新規作成が完了します。</a:t>
            </a:r>
            <a:endParaRPr sz="1050">
              <a:solidFill>
                <a:srgbClr val="7F7F7F"/>
              </a:solidFill>
              <a:latin typeface="Arial"/>
              <a:ea typeface="Arial"/>
              <a:cs typeface="Arial"/>
              <a:sym typeface="Arial"/>
            </a:endParaRPr>
          </a:p>
        </p:txBody>
      </p:sp>
      <p:grpSp>
        <p:nvGrpSpPr>
          <p:cNvPr id="835" name="Google Shape;835;p53"/>
          <p:cNvGrpSpPr/>
          <p:nvPr/>
        </p:nvGrpSpPr>
        <p:grpSpPr>
          <a:xfrm>
            <a:off x="1057044" y="1843000"/>
            <a:ext cx="4680000" cy="1630909"/>
            <a:chOff x="1057044" y="1843000"/>
            <a:chExt cx="4680000" cy="1630909"/>
          </a:xfrm>
        </p:grpSpPr>
        <p:pic>
          <p:nvPicPr>
            <p:cNvPr id="836" name="Google Shape;836;p53" descr="https://i.gyazo.com/8c274c43ae6558e6e9fba107f36df284.png"/>
            <p:cNvPicPr preferRelativeResize="0"/>
            <p:nvPr/>
          </p:nvPicPr>
          <p:blipFill rotWithShape="1">
            <a:blip r:embed="rId3">
              <a:alphaModFix/>
            </a:blip>
            <a:srcRect/>
            <a:stretch/>
          </p:blipFill>
          <p:spPr>
            <a:xfrm>
              <a:off x="1057044" y="1843000"/>
              <a:ext cx="4680000" cy="1630909"/>
            </a:xfrm>
            <a:prstGeom prst="rect">
              <a:avLst/>
            </a:prstGeom>
            <a:noFill/>
            <a:ln>
              <a:noFill/>
            </a:ln>
            <a:effectLst>
              <a:outerShdw blurRad="50800" dist="38100" dir="2700000" algn="tl" rotWithShape="0">
                <a:srgbClr val="000000">
                  <a:alpha val="40000"/>
                </a:srgbClr>
              </a:outerShdw>
            </a:effectLst>
          </p:spPr>
        </p:pic>
        <p:sp>
          <p:nvSpPr>
            <p:cNvPr id="837" name="Google Shape;837;p53"/>
            <p:cNvSpPr/>
            <p:nvPr/>
          </p:nvSpPr>
          <p:spPr>
            <a:xfrm>
              <a:off x="1838960" y="1882632"/>
              <a:ext cx="812800" cy="164607"/>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8" name="Google Shape;838;p53"/>
            <p:cNvSpPr/>
            <p:nvPr/>
          </p:nvSpPr>
          <p:spPr>
            <a:xfrm>
              <a:off x="2280920" y="2074311"/>
              <a:ext cx="685800" cy="135489"/>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9" name="Google Shape;839;p53"/>
            <p:cNvSpPr/>
            <p:nvPr/>
          </p:nvSpPr>
          <p:spPr>
            <a:xfrm>
              <a:off x="1107440" y="2590574"/>
              <a:ext cx="314960" cy="144589"/>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40" name="Google Shape;840;p53"/>
          <p:cNvGrpSpPr/>
          <p:nvPr/>
        </p:nvGrpSpPr>
        <p:grpSpPr>
          <a:xfrm>
            <a:off x="1088913" y="5494221"/>
            <a:ext cx="4680000" cy="1803416"/>
            <a:chOff x="1088913" y="4960821"/>
            <a:chExt cx="4680000" cy="1803416"/>
          </a:xfrm>
        </p:grpSpPr>
        <p:pic>
          <p:nvPicPr>
            <p:cNvPr id="841" name="Google Shape;841;p53" descr="https://i.gyazo.com/6bcd06336651d67428c6ca37d2899b21.png"/>
            <p:cNvPicPr preferRelativeResize="0"/>
            <p:nvPr/>
          </p:nvPicPr>
          <p:blipFill rotWithShape="1">
            <a:blip r:embed="rId4">
              <a:alphaModFix/>
            </a:blip>
            <a:srcRect/>
            <a:stretch/>
          </p:blipFill>
          <p:spPr>
            <a:xfrm>
              <a:off x="1088913" y="4960821"/>
              <a:ext cx="4680000" cy="1803416"/>
            </a:xfrm>
            <a:prstGeom prst="rect">
              <a:avLst/>
            </a:prstGeom>
            <a:noFill/>
            <a:ln>
              <a:noFill/>
            </a:ln>
            <a:effectLst>
              <a:outerShdw blurRad="50800" dist="38100" dir="2700000" algn="tl" rotWithShape="0">
                <a:srgbClr val="000000">
                  <a:alpha val="40000"/>
                </a:srgbClr>
              </a:outerShdw>
            </a:effectLst>
          </p:spPr>
        </p:pic>
        <p:sp>
          <p:nvSpPr>
            <p:cNvPr id="842" name="Google Shape;842;p53"/>
            <p:cNvSpPr/>
            <p:nvPr/>
          </p:nvSpPr>
          <p:spPr>
            <a:xfrm>
              <a:off x="1290320" y="5746750"/>
              <a:ext cx="574040" cy="141179"/>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3" name="Google Shape;843;p53"/>
            <p:cNvSpPr/>
            <p:nvPr/>
          </p:nvSpPr>
          <p:spPr>
            <a:xfrm>
              <a:off x="1290320" y="5562600"/>
              <a:ext cx="574040" cy="141179"/>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4" name="Google Shape;844;p53"/>
            <p:cNvSpPr/>
            <p:nvPr/>
          </p:nvSpPr>
          <p:spPr>
            <a:xfrm>
              <a:off x="1645920" y="6375400"/>
              <a:ext cx="218440" cy="152400"/>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5" name="Google Shape;845;p53"/>
            <p:cNvSpPr/>
            <p:nvPr/>
          </p:nvSpPr>
          <p:spPr>
            <a:xfrm>
              <a:off x="3428913" y="6210300"/>
              <a:ext cx="146137" cy="143148"/>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46" name="Google Shape;846;p53"/>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grpSp>
        <p:nvGrpSpPr>
          <p:cNvPr id="847" name="Google Shape;847;p53"/>
          <p:cNvGrpSpPr/>
          <p:nvPr/>
        </p:nvGrpSpPr>
        <p:grpSpPr>
          <a:xfrm>
            <a:off x="276445" y="951339"/>
            <a:ext cx="6241200" cy="560545"/>
            <a:chOff x="47845" y="997059"/>
            <a:chExt cx="6241200" cy="560545"/>
          </a:xfrm>
        </p:grpSpPr>
        <p:sp>
          <p:nvSpPr>
            <p:cNvPr id="848" name="Google Shape;848;p53"/>
            <p:cNvSpPr txBox="1"/>
            <p:nvPr/>
          </p:nvSpPr>
          <p:spPr>
            <a:xfrm>
              <a:off x="47845" y="997059"/>
              <a:ext cx="6241200" cy="306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sz="1400">
                  <a:solidFill>
                    <a:srgbClr val="7F7F7F"/>
                  </a:solidFill>
                  <a:latin typeface="Arial"/>
                  <a:ea typeface="Arial"/>
                  <a:cs typeface="Arial"/>
                  <a:sym typeface="Arial"/>
                </a:rPr>
                <a:t>１．</a:t>
              </a:r>
              <a:r>
                <a:rPr lang="ja-JP">
                  <a:solidFill>
                    <a:srgbClr val="7F7F7F"/>
                  </a:solidFill>
                </a:rPr>
                <a:t>プロジェクトの設定</a:t>
              </a:r>
              <a:endParaRPr sz="1100">
                <a:solidFill>
                  <a:srgbClr val="7F7F7F"/>
                </a:solidFill>
                <a:latin typeface="Arial"/>
                <a:ea typeface="Arial"/>
                <a:cs typeface="Arial"/>
                <a:sym typeface="Arial"/>
              </a:endParaRPr>
            </a:p>
          </p:txBody>
        </p:sp>
        <p:sp>
          <p:nvSpPr>
            <p:cNvPr id="849" name="Google Shape;849;p53"/>
            <p:cNvSpPr txBox="1"/>
            <p:nvPr/>
          </p:nvSpPr>
          <p:spPr>
            <a:xfrm>
              <a:off x="47845" y="1303804"/>
              <a:ext cx="6241200" cy="253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F7F7F"/>
                </a:buClr>
                <a:buSzPts val="263"/>
                <a:buFont typeface="Arial"/>
                <a:buNone/>
              </a:pPr>
              <a:r>
                <a:rPr lang="ja-JP" sz="1050">
                  <a:solidFill>
                    <a:srgbClr val="7F7F7F"/>
                  </a:solidFill>
                </a:rPr>
                <a:t>「工数管理」＞「</a:t>
              </a:r>
              <a:r>
                <a:rPr lang="ja-JP" sz="1050" u="sng">
                  <a:solidFill>
                    <a:schemeClr val="hlink"/>
                  </a:solidFill>
                  <a:hlinkClick r:id="rId5"/>
                </a:rPr>
                <a:t>プロジェクト･タスク一覧</a:t>
              </a:r>
              <a:r>
                <a:rPr lang="ja-JP" sz="1050">
                  <a:solidFill>
                    <a:srgbClr val="7F7F7F"/>
                  </a:solidFill>
                </a:rPr>
                <a:t>」をクリックします。　</a:t>
              </a:r>
              <a:endParaRPr>
                <a:solidFill>
                  <a:schemeClr val="dk1"/>
                </a:solidFill>
              </a:endParaRPr>
            </a:p>
            <a:p>
              <a:pPr marL="0" lvl="0" indent="0" algn="l" rtl="0">
                <a:spcBef>
                  <a:spcPts val="0"/>
                </a:spcBef>
                <a:spcAft>
                  <a:spcPts val="0"/>
                </a:spcAft>
                <a:buClr>
                  <a:srgbClr val="7F7F7F"/>
                </a:buClr>
                <a:buSzPts val="263"/>
                <a:buFont typeface="Arial"/>
                <a:buNone/>
              </a:pPr>
              <a:r>
                <a:rPr lang="ja-JP" sz="1050">
                  <a:solidFill>
                    <a:srgbClr val="7F7F7F"/>
                  </a:solidFill>
                </a:rPr>
                <a:t>「プロジェクト一覧」の下に「新規作成」があるので、そちらをクリックします。</a:t>
              </a:r>
              <a:endParaRPr sz="1050">
                <a:solidFill>
                  <a:srgbClr val="7F7F7F"/>
                </a:solidFill>
              </a:endParaRPr>
            </a:p>
          </p:txBody>
        </p:sp>
      </p:grpSp>
      <p:sp>
        <p:nvSpPr>
          <p:cNvPr id="850" name="Google Shape;850;p53"/>
          <p:cNvSpPr txBox="1"/>
          <p:nvPr/>
        </p:nvSpPr>
        <p:spPr>
          <a:xfrm>
            <a:off x="1543050" y="1652500"/>
            <a:ext cx="238200" cy="1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a:solidFill>
                  <a:srgbClr val="E06666"/>
                </a:solidFill>
              </a:rPr>
              <a:t>①</a:t>
            </a:r>
            <a:endParaRPr>
              <a:solidFill>
                <a:srgbClr val="E06666"/>
              </a:solidFill>
            </a:endParaRPr>
          </a:p>
        </p:txBody>
      </p:sp>
      <p:sp>
        <p:nvSpPr>
          <p:cNvPr id="851" name="Google Shape;851;p53"/>
          <p:cNvSpPr txBox="1"/>
          <p:nvPr/>
        </p:nvSpPr>
        <p:spPr>
          <a:xfrm>
            <a:off x="3000375" y="2119225"/>
            <a:ext cx="238200" cy="1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a:solidFill>
                  <a:srgbClr val="E06666"/>
                </a:solidFill>
              </a:rPr>
              <a:t>②</a:t>
            </a:r>
            <a:endParaRPr>
              <a:solidFill>
                <a:srgbClr val="E06666"/>
              </a:solidFill>
            </a:endParaRPr>
          </a:p>
        </p:txBody>
      </p:sp>
      <p:sp>
        <p:nvSpPr>
          <p:cNvPr id="852" name="Google Shape;852;p53"/>
          <p:cNvSpPr txBox="1"/>
          <p:nvPr/>
        </p:nvSpPr>
        <p:spPr>
          <a:xfrm>
            <a:off x="818850" y="2452600"/>
            <a:ext cx="238200" cy="1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a:solidFill>
                  <a:srgbClr val="E06666"/>
                </a:solidFill>
              </a:rPr>
              <a:t>③</a:t>
            </a:r>
            <a:endParaRPr>
              <a:solidFill>
                <a:srgbClr val="E06666"/>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54"/>
          <p:cNvSpPr txBox="1">
            <a:spLocks noGrp="1"/>
          </p:cNvSpPr>
          <p:nvPr>
            <p:ph type="title"/>
          </p:nvPr>
        </p:nvSpPr>
        <p:spPr>
          <a:xfrm>
            <a:off x="276446" y="472777"/>
            <a:ext cx="6241200" cy="41549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7F7F7F"/>
              </a:buClr>
              <a:buSzPts val="450"/>
              <a:buFont typeface="Arial"/>
              <a:buNone/>
            </a:pPr>
            <a:r>
              <a:rPr lang="ja-JP" sz="1800" b="1">
                <a:solidFill>
                  <a:srgbClr val="7F7F7F"/>
                </a:solidFill>
                <a:latin typeface="Arial"/>
                <a:ea typeface="Arial"/>
                <a:cs typeface="Arial"/>
                <a:sym typeface="Arial"/>
              </a:rPr>
              <a:t>２．タスクの設定</a:t>
            </a:r>
            <a:endParaRPr/>
          </a:p>
        </p:txBody>
      </p:sp>
      <p:sp>
        <p:nvSpPr>
          <p:cNvPr id="858" name="Google Shape;858;p54"/>
          <p:cNvSpPr txBox="1">
            <a:spLocks noGrp="1"/>
          </p:cNvSpPr>
          <p:nvPr>
            <p:ph type="sldNum" idx="12"/>
          </p:nvPr>
        </p:nvSpPr>
        <p:spPr>
          <a:xfrm>
            <a:off x="5228473" y="8783053"/>
            <a:ext cx="1542900" cy="3387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D0CECE"/>
              </a:buClr>
              <a:buSzPts val="225"/>
              <a:buFont typeface="Calibri"/>
              <a:buNone/>
            </a:pPr>
            <a:fld id="{00000000-1234-1234-1234-123412341234}" type="slidenum">
              <a:rPr lang="en-US" altLang="ja-JP" sz="900" b="0" i="0" u="none" strike="noStrike" cap="none">
                <a:solidFill>
                  <a:srgbClr val="D0CECE"/>
                </a:solidFill>
                <a:latin typeface="Calibri"/>
                <a:ea typeface="Calibri"/>
                <a:cs typeface="Calibri"/>
                <a:sym typeface="Calibri"/>
              </a:rPr>
              <a:t>42</a:t>
            </a:fld>
            <a:endParaRPr sz="900" b="0" i="0" u="none" strike="noStrike" cap="none">
              <a:solidFill>
                <a:srgbClr val="D0CECE"/>
              </a:solidFill>
              <a:latin typeface="Calibri"/>
              <a:ea typeface="Calibri"/>
              <a:cs typeface="Calibri"/>
              <a:sym typeface="Calibri"/>
            </a:endParaRPr>
          </a:p>
        </p:txBody>
      </p:sp>
      <p:cxnSp>
        <p:nvCxnSpPr>
          <p:cNvPr id="859" name="Google Shape;859;p54"/>
          <p:cNvCxnSpPr/>
          <p:nvPr/>
        </p:nvCxnSpPr>
        <p:spPr>
          <a:xfrm>
            <a:off x="276445" y="882566"/>
            <a:ext cx="6241200" cy="0"/>
          </a:xfrm>
          <a:prstGeom prst="straightConnector1">
            <a:avLst/>
          </a:prstGeom>
          <a:noFill/>
          <a:ln w="9525" cap="flat" cmpd="sng">
            <a:solidFill>
              <a:srgbClr val="0070C0"/>
            </a:solidFill>
            <a:prstDash val="solid"/>
            <a:miter lim="8000"/>
            <a:headEnd type="none" w="sm" len="sm"/>
            <a:tailEnd type="none" w="sm" len="sm"/>
          </a:ln>
        </p:spPr>
      </p:cxnSp>
      <p:sp>
        <p:nvSpPr>
          <p:cNvPr id="860" name="Google Shape;860;p54"/>
          <p:cNvSpPr txBox="1"/>
          <p:nvPr/>
        </p:nvSpPr>
        <p:spPr>
          <a:xfrm>
            <a:off x="276444" y="1258084"/>
            <a:ext cx="6241200" cy="7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F7F7F"/>
              </a:buClr>
              <a:buSzPts val="263"/>
              <a:buFont typeface="Arial"/>
              <a:buNone/>
            </a:pPr>
            <a:r>
              <a:rPr lang="ja-JP" sz="1050">
                <a:solidFill>
                  <a:srgbClr val="7F7F7F"/>
                </a:solidFill>
                <a:latin typeface="Arial"/>
                <a:ea typeface="Arial"/>
                <a:cs typeface="Arial"/>
                <a:sym typeface="Arial"/>
              </a:rPr>
              <a:t>次はタスクの設定です。「タスク一覧」下の「新規作成」よりタスクが設定できます。</a:t>
            </a:r>
            <a:endParaRPr/>
          </a:p>
        </p:txBody>
      </p:sp>
      <p:grpSp>
        <p:nvGrpSpPr>
          <p:cNvPr id="861" name="Google Shape;861;p54"/>
          <p:cNvGrpSpPr/>
          <p:nvPr/>
        </p:nvGrpSpPr>
        <p:grpSpPr>
          <a:xfrm>
            <a:off x="-2" y="348586"/>
            <a:ext cx="6857831" cy="57861"/>
            <a:chOff x="276445" y="1127055"/>
            <a:chExt cx="6241201" cy="45085"/>
          </a:xfrm>
        </p:grpSpPr>
        <p:cxnSp>
          <p:nvCxnSpPr>
            <p:cNvPr id="862" name="Google Shape;862;p54"/>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863" name="Google Shape;863;p54"/>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864" name="Google Shape;864;p54"/>
          <p:cNvSpPr txBox="1"/>
          <p:nvPr/>
        </p:nvSpPr>
        <p:spPr>
          <a:xfrm>
            <a:off x="308313" y="3984536"/>
            <a:ext cx="6241200" cy="7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F7F7F"/>
              </a:buClr>
              <a:buSzPts val="263"/>
              <a:buFont typeface="Arial"/>
              <a:buNone/>
            </a:pPr>
            <a:r>
              <a:rPr lang="ja-JP" sz="1050">
                <a:solidFill>
                  <a:srgbClr val="7F7F7F"/>
                </a:solidFill>
              </a:rPr>
              <a:t>「</a:t>
            </a:r>
            <a:r>
              <a:rPr lang="ja-JP" sz="1050">
                <a:solidFill>
                  <a:srgbClr val="7F7F7F"/>
                </a:solidFill>
                <a:latin typeface="Arial"/>
                <a:ea typeface="Arial"/>
                <a:cs typeface="Arial"/>
                <a:sym typeface="Arial"/>
              </a:rPr>
              <a:t>タスクコード</a:t>
            </a:r>
            <a:r>
              <a:rPr lang="ja-JP" sz="1050">
                <a:solidFill>
                  <a:srgbClr val="7F7F7F"/>
                </a:solidFill>
              </a:rPr>
              <a:t>」「</a:t>
            </a:r>
            <a:r>
              <a:rPr lang="ja-JP" sz="1050">
                <a:solidFill>
                  <a:srgbClr val="7F7F7F"/>
                </a:solidFill>
                <a:latin typeface="Arial"/>
                <a:ea typeface="Arial"/>
                <a:cs typeface="Arial"/>
                <a:sym typeface="Arial"/>
              </a:rPr>
              <a:t>タスク名</a:t>
            </a:r>
            <a:r>
              <a:rPr lang="ja-JP" sz="1050">
                <a:solidFill>
                  <a:srgbClr val="7F7F7F"/>
                </a:solidFill>
              </a:rPr>
              <a:t>」「使用可能</a:t>
            </a:r>
            <a:r>
              <a:rPr lang="ja-JP" sz="1050">
                <a:solidFill>
                  <a:srgbClr val="7F7F7F"/>
                </a:solidFill>
                <a:latin typeface="Arial"/>
                <a:ea typeface="Arial"/>
                <a:cs typeface="Arial"/>
                <a:sym typeface="Arial"/>
              </a:rPr>
              <a:t>プロジェクト</a:t>
            </a:r>
            <a:r>
              <a:rPr lang="ja-JP" sz="1050">
                <a:solidFill>
                  <a:srgbClr val="7F7F7F"/>
                </a:solidFill>
              </a:rPr>
              <a:t>」</a:t>
            </a:r>
            <a:r>
              <a:rPr lang="ja-JP" sz="1050">
                <a:solidFill>
                  <a:srgbClr val="7F7F7F"/>
                </a:solidFill>
                <a:latin typeface="Arial"/>
                <a:ea typeface="Arial"/>
                <a:cs typeface="Arial"/>
                <a:sym typeface="Arial"/>
              </a:rPr>
              <a:t>の3点を</a:t>
            </a:r>
            <a:r>
              <a:rPr lang="ja-JP" sz="1050">
                <a:solidFill>
                  <a:srgbClr val="7F7F7F"/>
                </a:solidFill>
              </a:rPr>
              <a:t>入力します</a:t>
            </a:r>
            <a:r>
              <a:rPr lang="ja-JP" sz="1050">
                <a:solidFill>
                  <a:srgbClr val="7F7F7F"/>
                </a:solidFill>
                <a:latin typeface="Arial"/>
                <a:ea typeface="Arial"/>
                <a:cs typeface="Arial"/>
                <a:sym typeface="Arial"/>
              </a:rPr>
              <a:t>。</a:t>
            </a:r>
            <a:br>
              <a:rPr lang="ja-JP" sz="1050">
                <a:solidFill>
                  <a:srgbClr val="7F7F7F"/>
                </a:solidFill>
                <a:latin typeface="Arial"/>
                <a:ea typeface="Arial"/>
                <a:cs typeface="Arial"/>
                <a:sym typeface="Arial"/>
              </a:rPr>
            </a:br>
            <a:r>
              <a:rPr lang="ja-JP" sz="1050">
                <a:solidFill>
                  <a:srgbClr val="7F7F7F"/>
                </a:solidFill>
                <a:latin typeface="Arial"/>
                <a:ea typeface="Arial"/>
                <a:cs typeface="Arial"/>
                <a:sym typeface="Arial"/>
              </a:rPr>
              <a:t>最後に「保存」を押して</a:t>
            </a:r>
            <a:r>
              <a:rPr lang="ja-JP" sz="1050">
                <a:solidFill>
                  <a:srgbClr val="7F7F7F"/>
                </a:solidFill>
              </a:rPr>
              <a:t>新規作成が</a:t>
            </a:r>
            <a:r>
              <a:rPr lang="ja-JP" sz="1050">
                <a:solidFill>
                  <a:srgbClr val="7F7F7F"/>
                </a:solidFill>
                <a:latin typeface="Arial"/>
                <a:ea typeface="Arial"/>
                <a:cs typeface="Arial"/>
                <a:sym typeface="Arial"/>
              </a:rPr>
              <a:t>完了</a:t>
            </a:r>
            <a:r>
              <a:rPr lang="ja-JP" sz="1050">
                <a:solidFill>
                  <a:srgbClr val="7F7F7F"/>
                </a:solidFill>
              </a:rPr>
              <a:t>します</a:t>
            </a:r>
            <a:r>
              <a:rPr lang="ja-JP" sz="1050">
                <a:solidFill>
                  <a:srgbClr val="7F7F7F"/>
                </a:solidFill>
                <a:latin typeface="Arial"/>
                <a:ea typeface="Arial"/>
                <a:cs typeface="Arial"/>
                <a:sym typeface="Arial"/>
              </a:rPr>
              <a:t>。</a:t>
            </a:r>
            <a:endParaRPr sz="1050">
              <a:solidFill>
                <a:srgbClr val="7F7F7F"/>
              </a:solidFill>
              <a:latin typeface="Arial"/>
              <a:ea typeface="Arial"/>
              <a:cs typeface="Arial"/>
              <a:sym typeface="Arial"/>
            </a:endParaRPr>
          </a:p>
          <a:p>
            <a:pPr marL="0" marR="0" lvl="0" indent="0" algn="l" rtl="0">
              <a:spcBef>
                <a:spcPts val="0"/>
              </a:spcBef>
              <a:spcAft>
                <a:spcPts val="0"/>
              </a:spcAft>
              <a:buClr>
                <a:srgbClr val="7F7F7F"/>
              </a:buClr>
              <a:buSzPts val="263"/>
              <a:buFont typeface="Arial"/>
              <a:buNone/>
            </a:pPr>
            <a:r>
              <a:rPr lang="ja-JP" sz="1050">
                <a:solidFill>
                  <a:srgbClr val="7F7F7F"/>
                </a:solidFill>
              </a:rPr>
              <a:t>※タスクの作成は必須となっております。</a:t>
            </a:r>
            <a:endParaRPr sz="1050">
              <a:solidFill>
                <a:srgbClr val="7F7F7F"/>
              </a:solidFill>
            </a:endParaRPr>
          </a:p>
        </p:txBody>
      </p:sp>
      <p:grpSp>
        <p:nvGrpSpPr>
          <p:cNvPr id="865" name="Google Shape;865;p54"/>
          <p:cNvGrpSpPr/>
          <p:nvPr/>
        </p:nvGrpSpPr>
        <p:grpSpPr>
          <a:xfrm>
            <a:off x="1088913" y="1848001"/>
            <a:ext cx="4680000" cy="1783092"/>
            <a:chOff x="1088913" y="1848001"/>
            <a:chExt cx="4680000" cy="1783092"/>
          </a:xfrm>
        </p:grpSpPr>
        <p:pic>
          <p:nvPicPr>
            <p:cNvPr id="866" name="Google Shape;866;p54" descr="https://i.gyazo.com/47f64ab96e83049e3e5b7d1d02a9a059.png"/>
            <p:cNvPicPr preferRelativeResize="0"/>
            <p:nvPr/>
          </p:nvPicPr>
          <p:blipFill rotWithShape="1">
            <a:blip r:embed="rId3">
              <a:alphaModFix/>
            </a:blip>
            <a:srcRect/>
            <a:stretch/>
          </p:blipFill>
          <p:spPr>
            <a:xfrm>
              <a:off x="1088913" y="1848001"/>
              <a:ext cx="4680000" cy="1783092"/>
            </a:xfrm>
            <a:prstGeom prst="rect">
              <a:avLst/>
            </a:prstGeom>
            <a:noFill/>
            <a:ln>
              <a:noFill/>
            </a:ln>
            <a:effectLst>
              <a:outerShdw blurRad="50800" dist="38100" dir="2700000" algn="tl" rotWithShape="0">
                <a:srgbClr val="000000">
                  <a:alpha val="40000"/>
                </a:srgbClr>
              </a:outerShdw>
            </a:effectLst>
          </p:spPr>
        </p:pic>
        <p:sp>
          <p:nvSpPr>
            <p:cNvPr id="867" name="Google Shape;867;p54"/>
            <p:cNvSpPr/>
            <p:nvPr/>
          </p:nvSpPr>
          <p:spPr>
            <a:xfrm>
              <a:off x="1088913" y="3211281"/>
              <a:ext cx="314960" cy="144589"/>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68" name="Google Shape;868;p54"/>
          <p:cNvGrpSpPr/>
          <p:nvPr/>
        </p:nvGrpSpPr>
        <p:grpSpPr>
          <a:xfrm>
            <a:off x="1088913" y="4728193"/>
            <a:ext cx="4680000" cy="1210048"/>
            <a:chOff x="1088913" y="4728193"/>
            <a:chExt cx="4680000" cy="1210048"/>
          </a:xfrm>
        </p:grpSpPr>
        <p:pic>
          <p:nvPicPr>
            <p:cNvPr id="869" name="Google Shape;869;p54" descr="https://i.gyazo.com/6db5f27cc6cddae664125b9400d0c580.png"/>
            <p:cNvPicPr preferRelativeResize="0"/>
            <p:nvPr/>
          </p:nvPicPr>
          <p:blipFill rotWithShape="1">
            <a:blip r:embed="rId4">
              <a:alphaModFix/>
            </a:blip>
            <a:srcRect/>
            <a:stretch/>
          </p:blipFill>
          <p:spPr>
            <a:xfrm>
              <a:off x="1088913" y="4728193"/>
              <a:ext cx="4680000" cy="1210048"/>
            </a:xfrm>
            <a:prstGeom prst="rect">
              <a:avLst/>
            </a:prstGeom>
            <a:noFill/>
            <a:ln>
              <a:noFill/>
            </a:ln>
            <a:effectLst>
              <a:outerShdw blurRad="50800" dist="38100" dir="2700000" algn="tl" rotWithShape="0">
                <a:srgbClr val="000000">
                  <a:alpha val="40000"/>
                </a:srgbClr>
              </a:outerShdw>
            </a:effectLst>
          </p:spPr>
        </p:pic>
        <p:sp>
          <p:nvSpPr>
            <p:cNvPr id="870" name="Google Shape;870;p54"/>
            <p:cNvSpPr/>
            <p:nvPr/>
          </p:nvSpPr>
          <p:spPr>
            <a:xfrm>
              <a:off x="1403873" y="5168945"/>
              <a:ext cx="433394" cy="139655"/>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1" name="Google Shape;871;p54"/>
            <p:cNvSpPr/>
            <p:nvPr/>
          </p:nvSpPr>
          <p:spPr>
            <a:xfrm>
              <a:off x="1540933" y="5359873"/>
              <a:ext cx="296334" cy="126528"/>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2" name="Google Shape;872;p54"/>
            <p:cNvSpPr/>
            <p:nvPr/>
          </p:nvSpPr>
          <p:spPr>
            <a:xfrm>
              <a:off x="1246393" y="5537674"/>
              <a:ext cx="590874" cy="143459"/>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3" name="Google Shape;873;p54"/>
            <p:cNvSpPr/>
            <p:nvPr/>
          </p:nvSpPr>
          <p:spPr>
            <a:xfrm>
              <a:off x="3259667" y="5732407"/>
              <a:ext cx="296334" cy="126528"/>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74" name="Google Shape;874;p54"/>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
        <p:nvSpPr>
          <p:cNvPr id="875" name="Google Shape;875;p54"/>
          <p:cNvSpPr txBox="1"/>
          <p:nvPr/>
        </p:nvSpPr>
        <p:spPr>
          <a:xfrm>
            <a:off x="276445" y="951339"/>
            <a:ext cx="6241200" cy="306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a:solidFill>
                  <a:srgbClr val="7F7F7F"/>
                </a:solidFill>
              </a:rPr>
              <a:t>２</a:t>
            </a:r>
            <a:r>
              <a:rPr lang="ja-JP" sz="1400">
                <a:solidFill>
                  <a:srgbClr val="7F7F7F"/>
                </a:solidFill>
                <a:latin typeface="Arial"/>
                <a:ea typeface="Arial"/>
                <a:cs typeface="Arial"/>
                <a:sym typeface="Arial"/>
              </a:rPr>
              <a:t>．</a:t>
            </a:r>
            <a:r>
              <a:rPr lang="ja-JP">
                <a:solidFill>
                  <a:srgbClr val="7F7F7F"/>
                </a:solidFill>
              </a:rPr>
              <a:t>タスクの設定</a:t>
            </a:r>
            <a:endParaRPr sz="1100">
              <a:solidFill>
                <a:srgbClr val="7F7F7F"/>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55"/>
          <p:cNvSpPr txBox="1">
            <a:spLocks noGrp="1"/>
          </p:cNvSpPr>
          <p:nvPr>
            <p:ph type="sldNum" idx="12"/>
          </p:nvPr>
        </p:nvSpPr>
        <p:spPr>
          <a:xfrm>
            <a:off x="5228473" y="8795082"/>
            <a:ext cx="1542900" cy="3267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D0CECE"/>
              </a:buClr>
              <a:buSzPts val="225"/>
              <a:buFont typeface="Calibri"/>
              <a:buNone/>
            </a:pPr>
            <a:fld id="{00000000-1234-1234-1234-123412341234}" type="slidenum">
              <a:rPr lang="en-US" altLang="ja-JP" sz="900" b="0" i="0" u="none" strike="noStrike" cap="none">
                <a:solidFill>
                  <a:srgbClr val="D0CECE"/>
                </a:solidFill>
                <a:latin typeface="Calibri"/>
                <a:ea typeface="Calibri"/>
                <a:cs typeface="Calibri"/>
                <a:sym typeface="Calibri"/>
              </a:rPr>
              <a:t>43</a:t>
            </a:fld>
            <a:endParaRPr sz="900" b="0" i="0" u="none" strike="noStrike" cap="none">
              <a:solidFill>
                <a:srgbClr val="D0CECE"/>
              </a:solidFill>
              <a:latin typeface="Calibri"/>
              <a:ea typeface="Calibri"/>
              <a:cs typeface="Calibri"/>
              <a:sym typeface="Calibri"/>
            </a:endParaRPr>
          </a:p>
        </p:txBody>
      </p:sp>
      <p:grpSp>
        <p:nvGrpSpPr>
          <p:cNvPr id="881" name="Google Shape;881;p55"/>
          <p:cNvGrpSpPr/>
          <p:nvPr/>
        </p:nvGrpSpPr>
        <p:grpSpPr>
          <a:xfrm>
            <a:off x="-2" y="348586"/>
            <a:ext cx="6857831" cy="57861"/>
            <a:chOff x="276445" y="1127055"/>
            <a:chExt cx="6241201" cy="45085"/>
          </a:xfrm>
        </p:grpSpPr>
        <p:cxnSp>
          <p:nvCxnSpPr>
            <p:cNvPr id="882" name="Google Shape;882;p55"/>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883" name="Google Shape;883;p55"/>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884" name="Google Shape;884;p55"/>
          <p:cNvSpPr txBox="1"/>
          <p:nvPr/>
        </p:nvSpPr>
        <p:spPr>
          <a:xfrm>
            <a:off x="464818" y="4156467"/>
            <a:ext cx="5928300" cy="522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800"/>
              <a:buFont typeface="Arial"/>
              <a:buNone/>
            </a:pPr>
            <a:r>
              <a:rPr lang="ja-JP" sz="2400">
                <a:solidFill>
                  <a:srgbClr val="7F7F7F"/>
                </a:solidFill>
                <a:latin typeface="Arial"/>
                <a:ea typeface="Arial"/>
                <a:cs typeface="Arial"/>
                <a:sym typeface="Arial"/>
              </a:rPr>
              <a:t>データをダウンロード</a:t>
            </a:r>
            <a:r>
              <a:rPr lang="ja-JP" sz="2400">
                <a:solidFill>
                  <a:srgbClr val="7F7F7F"/>
                </a:solidFill>
              </a:rPr>
              <a:t>してみよう</a:t>
            </a:r>
            <a:endParaRPr sz="2400">
              <a:solidFill>
                <a:srgbClr val="7F7F7F"/>
              </a:solidFill>
              <a:latin typeface="Arial"/>
              <a:ea typeface="Arial"/>
              <a:cs typeface="Arial"/>
              <a:sym typeface="Arial"/>
            </a:endParaRPr>
          </a:p>
        </p:txBody>
      </p:sp>
      <p:pic>
        <p:nvPicPr>
          <p:cNvPr id="885" name="Google Shape;885;p55"/>
          <p:cNvPicPr preferRelativeResize="0"/>
          <p:nvPr/>
        </p:nvPicPr>
        <p:blipFill rotWithShape="1">
          <a:blip r:embed="rId3">
            <a:alphaModFix/>
          </a:blip>
          <a:srcRect/>
          <a:stretch/>
        </p:blipFill>
        <p:spPr>
          <a:xfrm>
            <a:off x="497291" y="4071555"/>
            <a:ext cx="606299" cy="606300"/>
          </a:xfrm>
          <a:prstGeom prst="rect">
            <a:avLst/>
          </a:prstGeom>
          <a:noFill/>
          <a:ln>
            <a:noFill/>
          </a:ln>
        </p:spPr>
      </p:pic>
      <p:pic>
        <p:nvPicPr>
          <p:cNvPr id="886" name="Google Shape;886;p55"/>
          <p:cNvPicPr preferRelativeResize="0"/>
          <p:nvPr/>
        </p:nvPicPr>
        <p:blipFill rotWithShape="1">
          <a:blip r:embed="rId3">
            <a:alphaModFix/>
          </a:blip>
          <a:srcRect/>
          <a:stretch/>
        </p:blipFill>
        <p:spPr>
          <a:xfrm>
            <a:off x="5849173" y="4078797"/>
            <a:ext cx="606300" cy="606300"/>
          </a:xfrm>
          <a:prstGeom prst="rect">
            <a:avLst/>
          </a:prstGeom>
          <a:noFill/>
          <a:ln>
            <a:noFill/>
          </a:ln>
        </p:spPr>
      </p:pic>
      <p:sp>
        <p:nvSpPr>
          <p:cNvPr id="887" name="Google Shape;887;p55"/>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pic>
        <p:nvPicPr>
          <p:cNvPr id="892" name="Google Shape;892;p56"/>
          <p:cNvPicPr preferRelativeResize="0"/>
          <p:nvPr/>
        </p:nvPicPr>
        <p:blipFill>
          <a:blip r:embed="rId3">
            <a:alphaModFix/>
          </a:blip>
          <a:stretch>
            <a:fillRect/>
          </a:stretch>
        </p:blipFill>
        <p:spPr>
          <a:xfrm>
            <a:off x="746888" y="1833525"/>
            <a:ext cx="5300330" cy="2529072"/>
          </a:xfrm>
          <a:prstGeom prst="rect">
            <a:avLst/>
          </a:prstGeom>
          <a:noFill/>
          <a:ln>
            <a:noFill/>
          </a:ln>
        </p:spPr>
      </p:pic>
      <p:sp>
        <p:nvSpPr>
          <p:cNvPr id="893" name="Google Shape;893;p56"/>
          <p:cNvSpPr txBox="1">
            <a:spLocks noGrp="1"/>
          </p:cNvSpPr>
          <p:nvPr>
            <p:ph type="title"/>
          </p:nvPr>
        </p:nvSpPr>
        <p:spPr>
          <a:xfrm>
            <a:off x="276446" y="472777"/>
            <a:ext cx="6241200" cy="41549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450"/>
              <a:buFont typeface="Arial"/>
              <a:buNone/>
            </a:pPr>
            <a:r>
              <a:rPr lang="ja-JP" sz="1800" b="1">
                <a:solidFill>
                  <a:srgbClr val="7F7F7F"/>
                </a:solidFill>
                <a:latin typeface="Arial"/>
                <a:ea typeface="Arial"/>
                <a:cs typeface="Arial"/>
                <a:sym typeface="Arial"/>
              </a:rPr>
              <a:t>１．給与計算用のデータ</a:t>
            </a:r>
            <a:endParaRPr/>
          </a:p>
        </p:txBody>
      </p:sp>
      <p:sp>
        <p:nvSpPr>
          <p:cNvPr id="894" name="Google Shape;894;p56"/>
          <p:cNvSpPr txBox="1">
            <a:spLocks noGrp="1"/>
          </p:cNvSpPr>
          <p:nvPr>
            <p:ph type="sldNum" idx="12"/>
          </p:nvPr>
        </p:nvSpPr>
        <p:spPr>
          <a:xfrm>
            <a:off x="5228473" y="8783053"/>
            <a:ext cx="1542900" cy="3387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D0CECE"/>
              </a:buClr>
              <a:buSzPts val="225"/>
              <a:buFont typeface="Calibri"/>
              <a:buNone/>
            </a:pPr>
            <a:fld id="{00000000-1234-1234-1234-123412341234}" type="slidenum">
              <a:rPr lang="en-US" altLang="ja-JP" sz="900" b="0" i="0" u="none" strike="noStrike" cap="none">
                <a:solidFill>
                  <a:srgbClr val="D0CECE"/>
                </a:solidFill>
                <a:latin typeface="Calibri"/>
                <a:ea typeface="Calibri"/>
                <a:cs typeface="Calibri"/>
                <a:sym typeface="Calibri"/>
              </a:rPr>
              <a:t>44</a:t>
            </a:fld>
            <a:endParaRPr sz="900" b="0" i="0" u="none" strike="noStrike" cap="none">
              <a:solidFill>
                <a:srgbClr val="D0CECE"/>
              </a:solidFill>
              <a:latin typeface="Calibri"/>
              <a:ea typeface="Calibri"/>
              <a:cs typeface="Calibri"/>
              <a:sym typeface="Calibri"/>
            </a:endParaRPr>
          </a:p>
        </p:txBody>
      </p:sp>
      <p:cxnSp>
        <p:nvCxnSpPr>
          <p:cNvPr id="895" name="Google Shape;895;p56"/>
          <p:cNvCxnSpPr/>
          <p:nvPr/>
        </p:nvCxnSpPr>
        <p:spPr>
          <a:xfrm>
            <a:off x="276445" y="882566"/>
            <a:ext cx="6241200" cy="0"/>
          </a:xfrm>
          <a:prstGeom prst="straightConnector1">
            <a:avLst/>
          </a:prstGeom>
          <a:noFill/>
          <a:ln w="9525" cap="flat" cmpd="sng">
            <a:solidFill>
              <a:srgbClr val="0070C0"/>
            </a:solidFill>
            <a:prstDash val="solid"/>
            <a:miter lim="8000"/>
            <a:headEnd type="none" w="sm" len="sm"/>
            <a:tailEnd type="none" w="sm" len="sm"/>
          </a:ln>
        </p:spPr>
      </p:cxnSp>
      <p:sp>
        <p:nvSpPr>
          <p:cNvPr id="896" name="Google Shape;896;p56"/>
          <p:cNvSpPr txBox="1"/>
          <p:nvPr/>
        </p:nvSpPr>
        <p:spPr>
          <a:xfrm>
            <a:off x="276450" y="1258080"/>
            <a:ext cx="6241200" cy="30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F7F7F"/>
              </a:buClr>
              <a:buSzPts val="263"/>
              <a:buFont typeface="Arial"/>
              <a:buNone/>
            </a:pPr>
            <a:r>
              <a:rPr lang="ja-JP" sz="1050">
                <a:solidFill>
                  <a:srgbClr val="7F7F7F"/>
                </a:solidFill>
                <a:latin typeface="Arial"/>
                <a:ea typeface="Arial"/>
                <a:cs typeface="Arial"/>
                <a:sym typeface="Arial"/>
              </a:rPr>
              <a:t>　「基本情報設定」＞</a:t>
            </a:r>
            <a:r>
              <a:rPr lang="ja-JP" sz="1050">
                <a:solidFill>
                  <a:srgbClr val="7F7F7F"/>
                </a:solidFill>
              </a:rPr>
              <a:t>「初期設定一覧」</a:t>
            </a:r>
            <a:r>
              <a:rPr lang="ja-JP" sz="1050">
                <a:solidFill>
                  <a:srgbClr val="7F7F7F"/>
                </a:solidFill>
                <a:latin typeface="Arial"/>
                <a:ea typeface="Arial"/>
                <a:cs typeface="Arial"/>
                <a:sym typeface="Arial"/>
              </a:rPr>
              <a:t>＞「</a:t>
            </a:r>
            <a:r>
              <a:rPr lang="ja-JP" sz="1050" u="sng">
                <a:solidFill>
                  <a:schemeClr val="hlink"/>
                </a:solidFill>
                <a:latin typeface="Arial"/>
                <a:ea typeface="Arial"/>
                <a:cs typeface="Arial"/>
                <a:sym typeface="Arial"/>
                <a:hlinkClick r:id="rId4"/>
              </a:rPr>
              <a:t>勤務データダウンロード</a:t>
            </a:r>
            <a:r>
              <a:rPr lang="ja-JP" sz="1050">
                <a:solidFill>
                  <a:srgbClr val="7F7F7F"/>
                </a:solidFill>
                <a:latin typeface="Arial"/>
                <a:ea typeface="Arial"/>
                <a:cs typeface="Arial"/>
                <a:sym typeface="Arial"/>
              </a:rPr>
              <a:t>」をクリックします。</a:t>
            </a:r>
            <a:endParaRPr/>
          </a:p>
          <a:p>
            <a:pPr marL="0" marR="0" lvl="0" indent="0" algn="l" rtl="0">
              <a:spcBef>
                <a:spcPts val="0"/>
              </a:spcBef>
              <a:spcAft>
                <a:spcPts val="0"/>
              </a:spcAft>
              <a:buClr>
                <a:schemeClr val="dk1"/>
              </a:buClr>
              <a:buSzPts val="1050"/>
              <a:buFont typeface="Calibri"/>
              <a:buNone/>
            </a:pPr>
            <a:endParaRPr sz="1050">
              <a:solidFill>
                <a:srgbClr val="7F7F7F"/>
              </a:solidFill>
              <a:latin typeface="Arial"/>
              <a:ea typeface="Arial"/>
              <a:cs typeface="Arial"/>
              <a:sym typeface="Arial"/>
            </a:endParaRPr>
          </a:p>
        </p:txBody>
      </p:sp>
      <p:grpSp>
        <p:nvGrpSpPr>
          <p:cNvPr id="897" name="Google Shape;897;p56"/>
          <p:cNvGrpSpPr/>
          <p:nvPr/>
        </p:nvGrpSpPr>
        <p:grpSpPr>
          <a:xfrm>
            <a:off x="-2" y="348586"/>
            <a:ext cx="6857831" cy="57861"/>
            <a:chOff x="276445" y="1127055"/>
            <a:chExt cx="6241201" cy="45085"/>
          </a:xfrm>
        </p:grpSpPr>
        <p:cxnSp>
          <p:nvCxnSpPr>
            <p:cNvPr id="898" name="Google Shape;898;p56"/>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899" name="Google Shape;899;p56"/>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900" name="Google Shape;900;p56"/>
          <p:cNvSpPr txBox="1"/>
          <p:nvPr/>
        </p:nvSpPr>
        <p:spPr>
          <a:xfrm>
            <a:off x="276450" y="4631453"/>
            <a:ext cx="6241200" cy="61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F7F7F"/>
              </a:buClr>
              <a:buSzPts val="263"/>
              <a:buFont typeface="Arial"/>
              <a:buNone/>
            </a:pPr>
            <a:r>
              <a:rPr lang="ja-JP" sz="1050">
                <a:solidFill>
                  <a:srgbClr val="7F7F7F"/>
                </a:solidFill>
                <a:latin typeface="Arial"/>
                <a:ea typeface="Arial"/>
                <a:cs typeface="Arial"/>
                <a:sym typeface="Arial"/>
              </a:rPr>
              <a:t>「フォーマットの新規作成」をクリックします。</a:t>
            </a:r>
            <a:br>
              <a:rPr lang="ja-JP" sz="1050">
                <a:solidFill>
                  <a:srgbClr val="7F7F7F"/>
                </a:solidFill>
                <a:latin typeface="Arial"/>
                <a:ea typeface="Arial"/>
                <a:cs typeface="Arial"/>
                <a:sym typeface="Arial"/>
              </a:rPr>
            </a:br>
            <a:r>
              <a:rPr lang="ja-JP" sz="1050">
                <a:solidFill>
                  <a:srgbClr val="7F7F7F"/>
                </a:solidFill>
                <a:latin typeface="Arial"/>
                <a:ea typeface="Arial"/>
                <a:cs typeface="Arial"/>
                <a:sym typeface="Arial"/>
              </a:rPr>
              <a:t>※既に対応している他社給与計算フォーマットもございますので、こちらもご確認ください。</a:t>
            </a:r>
            <a:endParaRPr/>
          </a:p>
        </p:txBody>
      </p:sp>
      <p:grpSp>
        <p:nvGrpSpPr>
          <p:cNvPr id="901" name="Google Shape;901;p56"/>
          <p:cNvGrpSpPr/>
          <p:nvPr/>
        </p:nvGrpSpPr>
        <p:grpSpPr>
          <a:xfrm>
            <a:off x="1088913" y="5341228"/>
            <a:ext cx="4680000" cy="2508188"/>
            <a:chOff x="1088913" y="5341228"/>
            <a:chExt cx="4680000" cy="2508188"/>
          </a:xfrm>
        </p:grpSpPr>
        <p:pic>
          <p:nvPicPr>
            <p:cNvPr id="902" name="Google Shape;902;p56" descr="https://i.gyazo.com/83c5a80d65b3d068b3b086f684434f08.png"/>
            <p:cNvPicPr preferRelativeResize="0"/>
            <p:nvPr/>
          </p:nvPicPr>
          <p:blipFill rotWithShape="1">
            <a:blip r:embed="rId5">
              <a:alphaModFix/>
            </a:blip>
            <a:srcRect/>
            <a:stretch/>
          </p:blipFill>
          <p:spPr>
            <a:xfrm>
              <a:off x="1088913" y="5341228"/>
              <a:ext cx="4680000" cy="2508188"/>
            </a:xfrm>
            <a:prstGeom prst="rect">
              <a:avLst/>
            </a:prstGeom>
            <a:noFill/>
            <a:ln>
              <a:noFill/>
            </a:ln>
            <a:effectLst>
              <a:outerShdw blurRad="50800" dist="38100" dir="2700000" algn="tl" rotWithShape="0">
                <a:srgbClr val="000000">
                  <a:alpha val="40000"/>
                </a:srgbClr>
              </a:outerShdw>
            </a:effectLst>
          </p:spPr>
        </p:pic>
        <p:sp>
          <p:nvSpPr>
            <p:cNvPr id="903" name="Google Shape;903;p56"/>
            <p:cNvSpPr/>
            <p:nvPr/>
          </p:nvSpPr>
          <p:spPr>
            <a:xfrm>
              <a:off x="2240276" y="5858205"/>
              <a:ext cx="1498603" cy="141275"/>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4" name="Google Shape;904;p56"/>
            <p:cNvSpPr/>
            <p:nvPr/>
          </p:nvSpPr>
          <p:spPr>
            <a:xfrm>
              <a:off x="1092517" y="5616307"/>
              <a:ext cx="680403" cy="119013"/>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05" name="Google Shape;905;p56"/>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
        <p:nvSpPr>
          <p:cNvPr id="906" name="Google Shape;906;p56"/>
          <p:cNvSpPr/>
          <p:nvPr/>
        </p:nvSpPr>
        <p:spPr>
          <a:xfrm>
            <a:off x="1088925" y="3589275"/>
            <a:ext cx="1164300" cy="175200"/>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7" name="Google Shape;907;p56"/>
          <p:cNvSpPr txBox="1"/>
          <p:nvPr/>
        </p:nvSpPr>
        <p:spPr>
          <a:xfrm>
            <a:off x="276445" y="951339"/>
            <a:ext cx="6241200" cy="306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a:solidFill>
                  <a:srgbClr val="7F7F7F"/>
                </a:solidFill>
              </a:rPr>
              <a:t>１</a:t>
            </a:r>
            <a:r>
              <a:rPr lang="ja-JP" sz="1400">
                <a:solidFill>
                  <a:srgbClr val="7F7F7F"/>
                </a:solidFill>
                <a:latin typeface="Arial"/>
                <a:ea typeface="Arial"/>
                <a:cs typeface="Arial"/>
                <a:sym typeface="Arial"/>
              </a:rPr>
              <a:t>．</a:t>
            </a:r>
            <a:r>
              <a:rPr lang="ja-JP">
                <a:solidFill>
                  <a:srgbClr val="7F7F7F"/>
                </a:solidFill>
              </a:rPr>
              <a:t>給与計算用のフォーマット作成</a:t>
            </a:r>
            <a:endParaRPr sz="1100">
              <a:solidFill>
                <a:srgbClr val="7F7F7F"/>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57"/>
          <p:cNvSpPr txBox="1">
            <a:spLocks noGrp="1"/>
          </p:cNvSpPr>
          <p:nvPr>
            <p:ph type="sldNum" idx="12"/>
          </p:nvPr>
        </p:nvSpPr>
        <p:spPr>
          <a:xfrm>
            <a:off x="5228473" y="8783053"/>
            <a:ext cx="1542900" cy="3387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D0CECE"/>
              </a:buClr>
              <a:buSzPts val="225"/>
              <a:buFont typeface="Calibri"/>
              <a:buNone/>
            </a:pPr>
            <a:fld id="{00000000-1234-1234-1234-123412341234}" type="slidenum">
              <a:rPr lang="en-US" altLang="ja-JP" sz="900" b="0" i="0" u="none" strike="noStrike" cap="none">
                <a:solidFill>
                  <a:srgbClr val="D0CECE"/>
                </a:solidFill>
                <a:latin typeface="Calibri"/>
                <a:ea typeface="Calibri"/>
                <a:cs typeface="Calibri"/>
                <a:sym typeface="Calibri"/>
              </a:rPr>
              <a:t>45</a:t>
            </a:fld>
            <a:endParaRPr sz="900" b="0" i="0" u="none" strike="noStrike" cap="none">
              <a:solidFill>
                <a:srgbClr val="D0CECE"/>
              </a:solidFill>
              <a:latin typeface="Calibri"/>
              <a:ea typeface="Calibri"/>
              <a:cs typeface="Calibri"/>
              <a:sym typeface="Calibri"/>
            </a:endParaRPr>
          </a:p>
        </p:txBody>
      </p:sp>
      <p:cxnSp>
        <p:nvCxnSpPr>
          <p:cNvPr id="913" name="Google Shape;913;p57"/>
          <p:cNvCxnSpPr/>
          <p:nvPr/>
        </p:nvCxnSpPr>
        <p:spPr>
          <a:xfrm>
            <a:off x="276445" y="882566"/>
            <a:ext cx="6241200" cy="0"/>
          </a:xfrm>
          <a:prstGeom prst="straightConnector1">
            <a:avLst/>
          </a:prstGeom>
          <a:noFill/>
          <a:ln w="9525" cap="flat" cmpd="sng">
            <a:solidFill>
              <a:srgbClr val="0070C0"/>
            </a:solidFill>
            <a:prstDash val="solid"/>
            <a:miter lim="8000"/>
            <a:headEnd type="none" w="sm" len="sm"/>
            <a:tailEnd type="none" w="sm" len="sm"/>
          </a:ln>
        </p:spPr>
      </p:cxnSp>
      <p:sp>
        <p:nvSpPr>
          <p:cNvPr id="914" name="Google Shape;914;p57"/>
          <p:cNvSpPr txBox="1"/>
          <p:nvPr/>
        </p:nvSpPr>
        <p:spPr>
          <a:xfrm>
            <a:off x="276450" y="953280"/>
            <a:ext cx="6241200" cy="30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F7F7F"/>
              </a:buClr>
              <a:buSzPts val="263"/>
              <a:buFont typeface="Arial"/>
              <a:buNone/>
            </a:pPr>
            <a:r>
              <a:rPr lang="ja-JP" sz="1050">
                <a:solidFill>
                  <a:srgbClr val="7F7F7F"/>
                </a:solidFill>
                <a:latin typeface="Arial"/>
                <a:ea typeface="Arial"/>
                <a:cs typeface="Arial"/>
                <a:sym typeface="Arial"/>
              </a:rPr>
              <a:t>まずは上段にて、フォーマットの各種設定をします。</a:t>
            </a:r>
            <a:endParaRPr/>
          </a:p>
          <a:p>
            <a:pPr marL="0" marR="0" lvl="0" indent="0" algn="l" rtl="0">
              <a:spcBef>
                <a:spcPts val="0"/>
              </a:spcBef>
              <a:spcAft>
                <a:spcPts val="0"/>
              </a:spcAft>
              <a:buClr>
                <a:schemeClr val="dk1"/>
              </a:buClr>
              <a:buSzPts val="1050"/>
              <a:buFont typeface="Calibri"/>
              <a:buNone/>
            </a:pPr>
            <a:endParaRPr sz="1050">
              <a:solidFill>
                <a:srgbClr val="7F7F7F"/>
              </a:solidFill>
              <a:latin typeface="Arial"/>
              <a:ea typeface="Arial"/>
              <a:cs typeface="Arial"/>
              <a:sym typeface="Arial"/>
            </a:endParaRPr>
          </a:p>
        </p:txBody>
      </p:sp>
      <p:grpSp>
        <p:nvGrpSpPr>
          <p:cNvPr id="915" name="Google Shape;915;p57"/>
          <p:cNvGrpSpPr/>
          <p:nvPr/>
        </p:nvGrpSpPr>
        <p:grpSpPr>
          <a:xfrm>
            <a:off x="-2" y="348586"/>
            <a:ext cx="6857831" cy="57861"/>
            <a:chOff x="276445" y="1127055"/>
            <a:chExt cx="6241201" cy="45085"/>
          </a:xfrm>
        </p:grpSpPr>
        <p:cxnSp>
          <p:nvCxnSpPr>
            <p:cNvPr id="916" name="Google Shape;916;p57"/>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917" name="Google Shape;917;p57"/>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pic>
        <p:nvPicPr>
          <p:cNvPr id="918" name="Google Shape;918;p57" descr="https://i.gyazo.com/5325aa892479623f6dbddfe22177b701.png"/>
          <p:cNvPicPr preferRelativeResize="0"/>
          <p:nvPr/>
        </p:nvPicPr>
        <p:blipFill rotWithShape="1">
          <a:blip r:embed="rId3">
            <a:alphaModFix/>
          </a:blip>
          <a:srcRect/>
          <a:stretch/>
        </p:blipFill>
        <p:spPr>
          <a:xfrm>
            <a:off x="892175" y="1412280"/>
            <a:ext cx="4680001" cy="2700987"/>
          </a:xfrm>
          <a:prstGeom prst="rect">
            <a:avLst/>
          </a:prstGeom>
          <a:noFill/>
          <a:ln w="9525" cap="flat" cmpd="sng">
            <a:solidFill>
              <a:srgbClr val="EFEFEF"/>
            </a:solidFill>
            <a:prstDash val="solid"/>
            <a:round/>
            <a:headEnd type="none" w="sm" len="sm"/>
            <a:tailEnd type="none" w="sm" len="sm"/>
          </a:ln>
          <a:effectLst>
            <a:outerShdw blurRad="50800" dist="38100" dir="2700000" algn="tl" rotWithShape="0">
              <a:srgbClr val="000000">
                <a:alpha val="40000"/>
              </a:srgbClr>
            </a:outerShdw>
          </a:effectLst>
        </p:spPr>
      </p:pic>
      <p:sp>
        <p:nvSpPr>
          <p:cNvPr id="919" name="Google Shape;919;p57"/>
          <p:cNvSpPr/>
          <p:nvPr/>
        </p:nvSpPr>
        <p:spPr>
          <a:xfrm>
            <a:off x="940300" y="1660678"/>
            <a:ext cx="4603800" cy="950100"/>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0" name="Google Shape;920;p57"/>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graphicFrame>
        <p:nvGraphicFramePr>
          <p:cNvPr id="921" name="Google Shape;921;p57"/>
          <p:cNvGraphicFramePr/>
          <p:nvPr/>
        </p:nvGraphicFramePr>
        <p:xfrm>
          <a:off x="288650" y="4347572"/>
          <a:ext cx="6280700" cy="4201200"/>
        </p:xfrm>
        <a:graphic>
          <a:graphicData uri="http://schemas.openxmlformats.org/drawingml/2006/table">
            <a:tbl>
              <a:tblPr>
                <a:noFill/>
                <a:tableStyleId>{E24E9AD8-4124-4E74-8C64-07CE461941A3}</a:tableStyleId>
              </a:tblPr>
              <a:tblGrid>
                <a:gridCol w="1275575">
                  <a:extLst>
                    <a:ext uri="{9D8B030D-6E8A-4147-A177-3AD203B41FA5}">
                      <a16:colId xmlns:a16="http://schemas.microsoft.com/office/drawing/2014/main" val="20000"/>
                    </a:ext>
                  </a:extLst>
                </a:gridCol>
                <a:gridCol w="5005125">
                  <a:extLst>
                    <a:ext uri="{9D8B030D-6E8A-4147-A177-3AD203B41FA5}">
                      <a16:colId xmlns:a16="http://schemas.microsoft.com/office/drawing/2014/main" val="20001"/>
                    </a:ext>
                  </a:extLst>
                </a:gridCol>
              </a:tblGrid>
              <a:tr h="70020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設定名</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作成したフォーマットの名前を設定</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70020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項目名の出力</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【する】にすると、出力を行った際に上部に抽出した項目の名前が表示されます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70020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時間の表示形式</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出力をおこなった際の時間の表示方法を変更できます。</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10進数　 - 1時間30分→1.50　　　1時間45分→1.75</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時刻形式 - 1時間30分→1:30　　1時間45分→1:45</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70020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表示方式</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出力した項目の数字が0になる部分の表示方法を選択します。</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数値で出力 - 時刻であれば0：00、10進数であれば0.00と表示</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空白で出力 - なにも入っていない状態で抽出</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70020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集計単位</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1日ずつ　　   - 1日ごとの情報を抽出することができます。</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期間合計のみ - 選択した期間の合計のみを抽出することができます。</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両方　　　　 - 1日ごとの情報と期間合計の両方を抽出することができます。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r h="70020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ヘッダ文字列</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抽出したときに表示する項目名を変更することができます。</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選択された項目と同じ順番で、カンマで区切って表示させたい項目名を入力します。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5"/>
                  </a:ext>
                </a:extLst>
              </a:tr>
            </a:tbl>
          </a:graphicData>
        </a:graphic>
      </p:graphicFrame>
      <p:sp>
        <p:nvSpPr>
          <p:cNvPr id="922" name="Google Shape;922;p57"/>
          <p:cNvSpPr txBox="1">
            <a:spLocks noGrp="1"/>
          </p:cNvSpPr>
          <p:nvPr>
            <p:ph type="title"/>
          </p:nvPr>
        </p:nvSpPr>
        <p:spPr>
          <a:xfrm>
            <a:off x="276446" y="472777"/>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450"/>
              <a:buFont typeface="Arial"/>
              <a:buNone/>
            </a:pPr>
            <a:r>
              <a:rPr lang="ja-JP" sz="1800" b="1">
                <a:solidFill>
                  <a:srgbClr val="7F7F7F"/>
                </a:solidFill>
                <a:latin typeface="Arial"/>
                <a:ea typeface="Arial"/>
                <a:cs typeface="Arial"/>
                <a:sym typeface="Arial"/>
              </a:rPr>
              <a:t>１．給与計算用のデータ</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58"/>
          <p:cNvSpPr txBox="1">
            <a:spLocks noGrp="1"/>
          </p:cNvSpPr>
          <p:nvPr>
            <p:ph type="sldNum" idx="12"/>
          </p:nvPr>
        </p:nvSpPr>
        <p:spPr>
          <a:xfrm>
            <a:off x="5228474" y="8783053"/>
            <a:ext cx="15429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46</a:t>
            </a:fld>
            <a:endParaRPr/>
          </a:p>
        </p:txBody>
      </p:sp>
      <p:sp>
        <p:nvSpPr>
          <p:cNvPr id="929" name="Google Shape;929;p58"/>
          <p:cNvSpPr txBox="1"/>
          <p:nvPr/>
        </p:nvSpPr>
        <p:spPr>
          <a:xfrm>
            <a:off x="308400" y="954584"/>
            <a:ext cx="6241200" cy="877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F7F7F"/>
              </a:buClr>
              <a:buSzPts val="263"/>
              <a:buFont typeface="Arial"/>
              <a:buNone/>
            </a:pPr>
            <a:r>
              <a:rPr lang="ja-JP" sz="1050">
                <a:solidFill>
                  <a:srgbClr val="7F7F7F"/>
                </a:solidFill>
                <a:latin typeface="Arial"/>
                <a:ea typeface="Arial"/>
                <a:cs typeface="Arial"/>
                <a:sym typeface="Arial"/>
              </a:rPr>
              <a:t>次に、下段で出力したい項目を</a:t>
            </a:r>
            <a:r>
              <a:rPr lang="ja-JP" sz="1050">
                <a:solidFill>
                  <a:srgbClr val="7F7F7F"/>
                </a:solidFill>
              </a:rPr>
              <a:t>選びます</a:t>
            </a:r>
            <a:r>
              <a:rPr lang="ja-JP" sz="1050">
                <a:solidFill>
                  <a:srgbClr val="7F7F7F"/>
                </a:solidFill>
                <a:latin typeface="Arial"/>
                <a:ea typeface="Arial"/>
                <a:cs typeface="Arial"/>
                <a:sym typeface="Arial"/>
              </a:rPr>
              <a:t>。</a:t>
            </a:r>
            <a:endParaRPr sz="1050">
              <a:solidFill>
                <a:srgbClr val="7F7F7F"/>
              </a:solidFill>
              <a:latin typeface="Arial"/>
              <a:ea typeface="Arial"/>
              <a:cs typeface="Arial"/>
              <a:sym typeface="Arial"/>
            </a:endParaRPr>
          </a:p>
          <a:p>
            <a:pPr marL="0" marR="0" lvl="0" indent="0" algn="l" rtl="0">
              <a:spcBef>
                <a:spcPts val="0"/>
              </a:spcBef>
              <a:spcAft>
                <a:spcPts val="0"/>
              </a:spcAft>
              <a:buClr>
                <a:srgbClr val="7F7F7F"/>
              </a:buClr>
              <a:buSzPts val="263"/>
              <a:buFont typeface="Arial"/>
              <a:buNone/>
            </a:pPr>
            <a:endParaRPr sz="1050">
              <a:solidFill>
                <a:srgbClr val="7F7F7F"/>
              </a:solidFill>
            </a:endParaRPr>
          </a:p>
          <a:p>
            <a:pPr marL="0" marR="0" lvl="0" indent="0" algn="l" rtl="0">
              <a:spcBef>
                <a:spcPts val="0"/>
              </a:spcBef>
              <a:spcAft>
                <a:spcPts val="0"/>
              </a:spcAft>
              <a:buClr>
                <a:srgbClr val="7F7F7F"/>
              </a:buClr>
              <a:buSzPts val="263"/>
              <a:buFont typeface="Arial"/>
              <a:buNone/>
            </a:pPr>
            <a:r>
              <a:rPr lang="ja-JP" sz="1050">
                <a:solidFill>
                  <a:srgbClr val="7F7F7F"/>
                </a:solidFill>
              </a:rPr>
              <a:t>項目名をダブルクリックもしくは【＞＞】マークをクリックすることで追加できます。</a:t>
            </a:r>
            <a:br>
              <a:rPr lang="ja-JP" sz="1050">
                <a:solidFill>
                  <a:srgbClr val="7F7F7F"/>
                </a:solidFill>
              </a:rPr>
            </a:br>
            <a:r>
              <a:rPr lang="ja-JP" sz="1050">
                <a:solidFill>
                  <a:srgbClr val="7F7F7F"/>
                </a:solidFill>
              </a:rPr>
              <a:t>【基本フォーマットの項目を追加】をクリックすると、基本フォーマットの項目がはいります。</a:t>
            </a:r>
            <a:endParaRPr sz="1050">
              <a:solidFill>
                <a:srgbClr val="7F7F7F"/>
              </a:solidFill>
            </a:endParaRPr>
          </a:p>
          <a:p>
            <a:pPr marL="0" marR="0" lvl="0" indent="0" algn="l" rtl="0">
              <a:spcBef>
                <a:spcPts val="0"/>
              </a:spcBef>
              <a:spcAft>
                <a:spcPts val="0"/>
              </a:spcAft>
              <a:buClr>
                <a:srgbClr val="7F7F7F"/>
              </a:buClr>
              <a:buSzPts val="263"/>
              <a:buFont typeface="Arial"/>
              <a:buNone/>
            </a:pPr>
            <a:r>
              <a:rPr lang="ja-JP" sz="1050">
                <a:solidFill>
                  <a:srgbClr val="E06666"/>
                </a:solidFill>
                <a:latin typeface="Calibri"/>
                <a:ea typeface="Calibri"/>
                <a:cs typeface="Calibri"/>
                <a:sym typeface="Calibri"/>
              </a:rPr>
              <a:t>抽出できる項目の詳細一覧は</a:t>
            </a:r>
            <a:r>
              <a:rPr lang="ja-JP" sz="1050" u="sng">
                <a:solidFill>
                  <a:schemeClr val="hlink"/>
                </a:solidFill>
                <a:latin typeface="Calibri"/>
                <a:ea typeface="Calibri"/>
                <a:cs typeface="Calibri"/>
                <a:sym typeface="Calibri"/>
                <a:hlinkClick r:id="rId3"/>
              </a:rPr>
              <a:t>こちら</a:t>
            </a:r>
            <a:r>
              <a:rPr lang="ja-JP" sz="1050">
                <a:solidFill>
                  <a:srgbClr val="E06666"/>
                </a:solidFill>
                <a:latin typeface="Calibri"/>
                <a:ea typeface="Calibri"/>
                <a:cs typeface="Calibri"/>
                <a:sym typeface="Calibri"/>
              </a:rPr>
              <a:t>にございます。</a:t>
            </a:r>
            <a:endParaRPr sz="1050">
              <a:solidFill>
                <a:srgbClr val="E06666"/>
              </a:solidFill>
              <a:latin typeface="Calibri"/>
              <a:ea typeface="Calibri"/>
              <a:cs typeface="Calibri"/>
              <a:sym typeface="Calibri"/>
            </a:endParaRPr>
          </a:p>
          <a:p>
            <a:pPr marL="0" marR="0" lvl="0" indent="0" algn="l" rtl="0">
              <a:spcBef>
                <a:spcPts val="0"/>
              </a:spcBef>
              <a:spcAft>
                <a:spcPts val="0"/>
              </a:spcAft>
              <a:buClr>
                <a:srgbClr val="7F7F7F"/>
              </a:buClr>
              <a:buSzPts val="263"/>
              <a:buFont typeface="Arial"/>
              <a:buNone/>
            </a:pPr>
            <a:r>
              <a:rPr lang="ja-JP" sz="1050">
                <a:solidFill>
                  <a:srgbClr val="7F7F7F"/>
                </a:solidFill>
                <a:latin typeface="Arial"/>
                <a:ea typeface="Arial"/>
                <a:cs typeface="Arial"/>
                <a:sym typeface="Arial"/>
              </a:rPr>
              <a:t/>
            </a:r>
            <a:br>
              <a:rPr lang="ja-JP" sz="1050">
                <a:solidFill>
                  <a:srgbClr val="7F7F7F"/>
                </a:solidFill>
                <a:latin typeface="Arial"/>
                <a:ea typeface="Arial"/>
                <a:cs typeface="Arial"/>
                <a:sym typeface="Arial"/>
              </a:rPr>
            </a:br>
            <a:r>
              <a:rPr lang="ja-JP" sz="1050">
                <a:solidFill>
                  <a:srgbClr val="7F7F7F"/>
                </a:solidFill>
                <a:latin typeface="Arial"/>
                <a:ea typeface="Arial"/>
                <a:cs typeface="Arial"/>
                <a:sym typeface="Arial"/>
              </a:rPr>
              <a:t>項目の順番については、画面右の矢印等で調整可能です。</a:t>
            </a:r>
            <a:br>
              <a:rPr lang="ja-JP" sz="1050">
                <a:solidFill>
                  <a:srgbClr val="7F7F7F"/>
                </a:solidFill>
                <a:latin typeface="Arial"/>
                <a:ea typeface="Arial"/>
                <a:cs typeface="Arial"/>
                <a:sym typeface="Arial"/>
              </a:rPr>
            </a:br>
            <a:r>
              <a:rPr lang="ja-JP" sz="1050">
                <a:solidFill>
                  <a:srgbClr val="7F7F7F"/>
                </a:solidFill>
                <a:latin typeface="Arial"/>
                <a:ea typeface="Arial"/>
                <a:cs typeface="Arial"/>
                <a:sym typeface="Arial"/>
              </a:rPr>
              <a:t>最後に「保存」を押して、フォーマットの作成は完了です。</a:t>
            </a:r>
            <a:endParaRPr/>
          </a:p>
        </p:txBody>
      </p:sp>
      <p:grpSp>
        <p:nvGrpSpPr>
          <p:cNvPr id="930" name="Google Shape;930;p58"/>
          <p:cNvGrpSpPr/>
          <p:nvPr/>
        </p:nvGrpSpPr>
        <p:grpSpPr>
          <a:xfrm>
            <a:off x="1057050" y="2437327"/>
            <a:ext cx="4679999" cy="2676888"/>
            <a:chOff x="864150" y="5424052"/>
            <a:chExt cx="4679999" cy="2676888"/>
          </a:xfrm>
        </p:grpSpPr>
        <p:pic>
          <p:nvPicPr>
            <p:cNvPr id="931" name="Google Shape;931;p58" descr="https://i.gyazo.com/8563d8e44b1a59f4a3ccb39da0d80cf3.png"/>
            <p:cNvPicPr preferRelativeResize="0"/>
            <p:nvPr/>
          </p:nvPicPr>
          <p:blipFill rotWithShape="1">
            <a:blip r:embed="rId4">
              <a:alphaModFix/>
            </a:blip>
            <a:srcRect/>
            <a:stretch/>
          </p:blipFill>
          <p:spPr>
            <a:xfrm>
              <a:off x="864150" y="5424052"/>
              <a:ext cx="4679999" cy="2676888"/>
            </a:xfrm>
            <a:prstGeom prst="rect">
              <a:avLst/>
            </a:prstGeom>
            <a:noFill/>
            <a:ln>
              <a:noFill/>
            </a:ln>
            <a:effectLst>
              <a:outerShdw blurRad="50800" dist="38100" dir="2700000" algn="tl" rotWithShape="0">
                <a:srgbClr val="000000">
                  <a:alpha val="40000"/>
                </a:srgbClr>
              </a:outerShdw>
            </a:effectLst>
          </p:spPr>
        </p:pic>
        <p:sp>
          <p:nvSpPr>
            <p:cNvPr id="932" name="Google Shape;932;p58"/>
            <p:cNvSpPr/>
            <p:nvPr/>
          </p:nvSpPr>
          <p:spPr>
            <a:xfrm>
              <a:off x="940300" y="6680201"/>
              <a:ext cx="4527600" cy="1020000"/>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3" name="Google Shape;933;p58"/>
            <p:cNvSpPr/>
            <p:nvPr/>
          </p:nvSpPr>
          <p:spPr>
            <a:xfrm>
              <a:off x="3166075" y="7872877"/>
              <a:ext cx="273000" cy="183900"/>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934" name="Google Shape;934;p58"/>
          <p:cNvCxnSpPr/>
          <p:nvPr/>
        </p:nvCxnSpPr>
        <p:spPr>
          <a:xfrm>
            <a:off x="276445" y="882566"/>
            <a:ext cx="6241200" cy="0"/>
          </a:xfrm>
          <a:prstGeom prst="straightConnector1">
            <a:avLst/>
          </a:prstGeom>
          <a:noFill/>
          <a:ln w="9525" cap="flat" cmpd="sng">
            <a:solidFill>
              <a:srgbClr val="0070C0"/>
            </a:solidFill>
            <a:prstDash val="solid"/>
            <a:miter lim="8000"/>
            <a:headEnd type="none" w="sm" len="sm"/>
            <a:tailEnd type="none" w="sm" len="sm"/>
          </a:ln>
        </p:spPr>
      </p:cxnSp>
      <p:grpSp>
        <p:nvGrpSpPr>
          <p:cNvPr id="935" name="Google Shape;935;p58"/>
          <p:cNvGrpSpPr/>
          <p:nvPr/>
        </p:nvGrpSpPr>
        <p:grpSpPr>
          <a:xfrm>
            <a:off x="-2" y="348606"/>
            <a:ext cx="6857832" cy="57862"/>
            <a:chOff x="276445" y="1127055"/>
            <a:chExt cx="6241201" cy="45085"/>
          </a:xfrm>
        </p:grpSpPr>
        <p:cxnSp>
          <p:nvCxnSpPr>
            <p:cNvPr id="936" name="Google Shape;936;p58"/>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937" name="Google Shape;937;p58"/>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938" name="Google Shape;938;p58"/>
          <p:cNvSpPr txBox="1">
            <a:spLocks noGrp="1"/>
          </p:cNvSpPr>
          <p:nvPr>
            <p:ph type="title"/>
          </p:nvPr>
        </p:nvSpPr>
        <p:spPr>
          <a:xfrm>
            <a:off x="276446" y="472777"/>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450"/>
              <a:buFont typeface="Arial"/>
              <a:buNone/>
            </a:pPr>
            <a:r>
              <a:rPr lang="ja-JP" sz="1800" b="1">
                <a:solidFill>
                  <a:srgbClr val="7F7F7F"/>
                </a:solidFill>
                <a:latin typeface="Arial"/>
                <a:ea typeface="Arial"/>
                <a:cs typeface="Arial"/>
                <a:sym typeface="Arial"/>
              </a:rPr>
              <a:t>１．給与計算用のデータ</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59"/>
          <p:cNvSpPr txBox="1">
            <a:spLocks noGrp="1"/>
          </p:cNvSpPr>
          <p:nvPr>
            <p:ph type="sldNum" idx="12"/>
          </p:nvPr>
        </p:nvSpPr>
        <p:spPr>
          <a:xfrm>
            <a:off x="5228474" y="8783053"/>
            <a:ext cx="15429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47</a:t>
            </a:fld>
            <a:endParaRPr/>
          </a:p>
        </p:txBody>
      </p:sp>
      <p:cxnSp>
        <p:nvCxnSpPr>
          <p:cNvPr id="945" name="Google Shape;945;p59"/>
          <p:cNvCxnSpPr/>
          <p:nvPr/>
        </p:nvCxnSpPr>
        <p:spPr>
          <a:xfrm>
            <a:off x="276445" y="882566"/>
            <a:ext cx="6241200" cy="0"/>
          </a:xfrm>
          <a:prstGeom prst="straightConnector1">
            <a:avLst/>
          </a:prstGeom>
          <a:noFill/>
          <a:ln w="9525" cap="flat" cmpd="sng">
            <a:solidFill>
              <a:srgbClr val="0070C0"/>
            </a:solidFill>
            <a:prstDash val="solid"/>
            <a:miter lim="8000"/>
            <a:headEnd type="none" w="sm" len="sm"/>
            <a:tailEnd type="none" w="sm" len="sm"/>
          </a:ln>
        </p:spPr>
      </p:cxnSp>
      <p:pic>
        <p:nvPicPr>
          <p:cNvPr id="946" name="Google Shape;946;p59"/>
          <p:cNvPicPr preferRelativeResize="0"/>
          <p:nvPr/>
        </p:nvPicPr>
        <p:blipFill>
          <a:blip r:embed="rId3">
            <a:alphaModFix/>
          </a:blip>
          <a:stretch>
            <a:fillRect/>
          </a:stretch>
        </p:blipFill>
        <p:spPr>
          <a:xfrm>
            <a:off x="816687" y="2106475"/>
            <a:ext cx="5224625" cy="3726725"/>
          </a:xfrm>
          <a:prstGeom prst="rect">
            <a:avLst/>
          </a:prstGeom>
          <a:noFill/>
          <a:ln>
            <a:noFill/>
          </a:ln>
          <a:effectLst>
            <a:outerShdw blurRad="57150" dist="19050" dir="5400000" algn="bl" rotWithShape="0">
              <a:srgbClr val="000000">
                <a:alpha val="50000"/>
              </a:srgbClr>
            </a:outerShdw>
          </a:effectLst>
        </p:spPr>
      </p:pic>
      <p:sp>
        <p:nvSpPr>
          <p:cNvPr id="947" name="Google Shape;947;p59"/>
          <p:cNvSpPr txBox="1"/>
          <p:nvPr/>
        </p:nvSpPr>
        <p:spPr>
          <a:xfrm>
            <a:off x="276450" y="6063550"/>
            <a:ext cx="6405000" cy="208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F7F7F"/>
              </a:buClr>
              <a:buSzPts val="263"/>
              <a:buFont typeface="Arial"/>
              <a:buNone/>
            </a:pPr>
            <a:r>
              <a:rPr lang="ja-JP" sz="1050">
                <a:solidFill>
                  <a:srgbClr val="7F7F7F"/>
                </a:solidFill>
              </a:rPr>
              <a:t>在職・退職について</a:t>
            </a:r>
            <a:br>
              <a:rPr lang="ja-JP" sz="1050">
                <a:solidFill>
                  <a:srgbClr val="7F7F7F"/>
                </a:solidFill>
              </a:rPr>
            </a:br>
            <a:r>
              <a:rPr lang="ja-JP" sz="1050">
                <a:solidFill>
                  <a:srgbClr val="7F7F7F"/>
                </a:solidFill>
              </a:rPr>
              <a:t>【退職】を選択すると、退職扱いにしたスタッフの情報をダウンロードすることもできます。</a:t>
            </a:r>
            <a:br>
              <a:rPr lang="ja-JP" sz="1050">
                <a:solidFill>
                  <a:srgbClr val="7F7F7F"/>
                </a:solidFill>
              </a:rPr>
            </a:br>
            <a:endParaRPr sz="1050">
              <a:solidFill>
                <a:srgbClr val="7F7F7F"/>
              </a:solidFill>
            </a:endParaRPr>
          </a:p>
          <a:p>
            <a:pPr marL="0" marR="0" lvl="0" indent="0" algn="l" rtl="0">
              <a:spcBef>
                <a:spcPts val="0"/>
              </a:spcBef>
              <a:spcAft>
                <a:spcPts val="0"/>
              </a:spcAft>
              <a:buClr>
                <a:srgbClr val="7F7F7F"/>
              </a:buClr>
              <a:buSzPts val="263"/>
              <a:buFont typeface="Arial"/>
              <a:buNone/>
            </a:pPr>
            <a:r>
              <a:rPr lang="ja-JP" sz="1050">
                <a:solidFill>
                  <a:srgbClr val="7F7F7F"/>
                </a:solidFill>
              </a:rPr>
              <a:t/>
            </a:r>
            <a:br>
              <a:rPr lang="ja-JP" sz="1050">
                <a:solidFill>
                  <a:srgbClr val="7F7F7F"/>
                </a:solidFill>
              </a:rPr>
            </a:br>
            <a:r>
              <a:rPr lang="ja-JP" sz="1050">
                <a:solidFill>
                  <a:srgbClr val="7F7F7F"/>
                </a:solidFill>
              </a:rPr>
              <a:t>打刻場所について</a:t>
            </a:r>
            <a:br>
              <a:rPr lang="ja-JP" sz="1050">
                <a:solidFill>
                  <a:srgbClr val="7F7F7F"/>
                </a:solidFill>
              </a:rPr>
            </a:br>
            <a:r>
              <a:rPr lang="ja-JP" sz="1050">
                <a:solidFill>
                  <a:srgbClr val="7F7F7F"/>
                </a:solidFill>
              </a:rPr>
              <a:t>・指定なしを選択　：全打刻場所での打刻の情報を抽出します。</a:t>
            </a:r>
            <a:br>
              <a:rPr lang="ja-JP" sz="1050">
                <a:solidFill>
                  <a:srgbClr val="7F7F7F"/>
                </a:solidFill>
              </a:rPr>
            </a:br>
            <a:r>
              <a:rPr lang="ja-JP" sz="1050">
                <a:solidFill>
                  <a:srgbClr val="7F7F7F"/>
                </a:solidFill>
              </a:rPr>
              <a:t>・打刻場所名を選択：選択した打刻場所での打刻の情報を抽出します。</a:t>
            </a:r>
            <a:br>
              <a:rPr lang="ja-JP" sz="1050">
                <a:solidFill>
                  <a:srgbClr val="7F7F7F"/>
                </a:solidFill>
              </a:rPr>
            </a:br>
            <a:r>
              <a:rPr lang="ja-JP" sz="1050">
                <a:solidFill>
                  <a:srgbClr val="7F7F7F"/>
                </a:solidFill>
              </a:rPr>
              <a:t>・全ての打刻場所　：打刻場所ごとの情報を抽出します。（打刻場所毎に複数行で表示されます。）</a:t>
            </a:r>
            <a:br>
              <a:rPr lang="ja-JP" sz="1050">
                <a:solidFill>
                  <a:srgbClr val="7F7F7F"/>
                </a:solidFill>
              </a:rPr>
            </a:br>
            <a:r>
              <a:rPr lang="ja-JP" sz="1050">
                <a:solidFill>
                  <a:srgbClr val="FF0000"/>
                </a:solidFill>
              </a:rPr>
              <a:t>　</a:t>
            </a:r>
            <a:r>
              <a:rPr lang="ja-JP" sz="1050">
                <a:solidFill>
                  <a:srgbClr val="E06666"/>
                </a:solidFill>
              </a:rPr>
              <a:t>※選択しているフォーマットの中に【打刻場所】の項目が選択されているときのみ表示されます。</a:t>
            </a:r>
            <a:endParaRPr>
              <a:solidFill>
                <a:srgbClr val="E06666"/>
              </a:solidFill>
            </a:endParaRPr>
          </a:p>
        </p:txBody>
      </p:sp>
      <p:sp>
        <p:nvSpPr>
          <p:cNvPr id="948" name="Google Shape;948;p59"/>
          <p:cNvSpPr txBox="1"/>
          <p:nvPr/>
        </p:nvSpPr>
        <p:spPr>
          <a:xfrm>
            <a:off x="276450" y="1258070"/>
            <a:ext cx="6241200" cy="594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F7F7F"/>
              </a:buClr>
              <a:buSzPts val="263"/>
              <a:buFont typeface="Arial"/>
              <a:buNone/>
            </a:pPr>
            <a:r>
              <a:rPr lang="ja-JP" sz="1050">
                <a:solidFill>
                  <a:srgbClr val="7F7F7F"/>
                </a:solidFill>
                <a:latin typeface="Arial"/>
                <a:ea typeface="Arial"/>
                <a:cs typeface="Arial"/>
                <a:sym typeface="Arial"/>
              </a:rPr>
              <a:t>　「基本情報設定」＞</a:t>
            </a:r>
            <a:r>
              <a:rPr lang="ja-JP" sz="1050">
                <a:solidFill>
                  <a:srgbClr val="7F7F7F"/>
                </a:solidFill>
              </a:rPr>
              <a:t>「初期設定一覧」</a:t>
            </a:r>
            <a:r>
              <a:rPr lang="ja-JP" sz="1050">
                <a:solidFill>
                  <a:srgbClr val="7F7F7F"/>
                </a:solidFill>
                <a:latin typeface="Arial"/>
                <a:ea typeface="Arial"/>
                <a:cs typeface="Arial"/>
                <a:sym typeface="Arial"/>
              </a:rPr>
              <a:t>＞「</a:t>
            </a:r>
            <a:r>
              <a:rPr lang="ja-JP" sz="1050" u="sng">
                <a:solidFill>
                  <a:schemeClr val="hlink"/>
                </a:solidFill>
                <a:latin typeface="Arial"/>
                <a:ea typeface="Arial"/>
                <a:cs typeface="Arial"/>
                <a:sym typeface="Arial"/>
                <a:hlinkClick r:id="rId4"/>
              </a:rPr>
              <a:t>勤務データダウンロード</a:t>
            </a:r>
            <a:r>
              <a:rPr lang="ja-JP" sz="1050">
                <a:solidFill>
                  <a:srgbClr val="7F7F7F"/>
                </a:solidFill>
                <a:latin typeface="Arial"/>
                <a:ea typeface="Arial"/>
                <a:cs typeface="Arial"/>
                <a:sym typeface="Arial"/>
              </a:rPr>
              <a:t>」をクリックします。</a:t>
            </a:r>
            <a:endParaRPr sz="1050">
              <a:solidFill>
                <a:srgbClr val="7F7F7F"/>
              </a:solidFill>
              <a:latin typeface="Arial"/>
              <a:ea typeface="Arial"/>
              <a:cs typeface="Arial"/>
              <a:sym typeface="Arial"/>
            </a:endParaRPr>
          </a:p>
          <a:p>
            <a:pPr marL="0" marR="0" lvl="0" indent="0" algn="l" rtl="0">
              <a:spcBef>
                <a:spcPts val="0"/>
              </a:spcBef>
              <a:spcAft>
                <a:spcPts val="0"/>
              </a:spcAft>
              <a:buClr>
                <a:srgbClr val="7F7F7F"/>
              </a:buClr>
              <a:buSzPts val="263"/>
              <a:buFont typeface="Arial"/>
              <a:buNone/>
            </a:pPr>
            <a:r>
              <a:rPr lang="ja-JP" sz="1050">
                <a:solidFill>
                  <a:srgbClr val="7F7F7F"/>
                </a:solidFill>
              </a:rPr>
              <a:t>ファイル形式を選択し、抽出したい期間を選択し、【ダウンロード】をクリックするとダウンロードが始まります。</a:t>
            </a:r>
            <a:br>
              <a:rPr lang="ja-JP" sz="1050">
                <a:solidFill>
                  <a:srgbClr val="7F7F7F"/>
                </a:solidFill>
              </a:rPr>
            </a:br>
            <a:r>
              <a:rPr lang="ja-JP" sz="1050">
                <a:solidFill>
                  <a:srgbClr val="7F7F7F"/>
                </a:solidFill>
              </a:rPr>
              <a:t>グループ単位やスタッフ種別単位、スタッフを1名選択してのダウンロードも可能です。</a:t>
            </a:r>
            <a:endParaRPr sz="1050">
              <a:solidFill>
                <a:srgbClr val="7F7F7F"/>
              </a:solidFill>
            </a:endParaRPr>
          </a:p>
          <a:p>
            <a:pPr marL="0" marR="0" lvl="0" indent="0" algn="l" rtl="0">
              <a:spcBef>
                <a:spcPts val="0"/>
              </a:spcBef>
              <a:spcAft>
                <a:spcPts val="0"/>
              </a:spcAft>
              <a:buClr>
                <a:schemeClr val="dk1"/>
              </a:buClr>
              <a:buSzPts val="1050"/>
              <a:buFont typeface="Calibri"/>
              <a:buNone/>
            </a:pPr>
            <a:endParaRPr sz="1050">
              <a:solidFill>
                <a:srgbClr val="7F7F7F"/>
              </a:solidFill>
              <a:latin typeface="Arial"/>
              <a:ea typeface="Arial"/>
              <a:cs typeface="Arial"/>
              <a:sym typeface="Arial"/>
            </a:endParaRPr>
          </a:p>
        </p:txBody>
      </p:sp>
      <p:sp>
        <p:nvSpPr>
          <p:cNvPr id="949" name="Google Shape;949;p59"/>
          <p:cNvSpPr txBox="1"/>
          <p:nvPr/>
        </p:nvSpPr>
        <p:spPr>
          <a:xfrm>
            <a:off x="276445" y="951339"/>
            <a:ext cx="6241200" cy="306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a:solidFill>
                  <a:srgbClr val="7F7F7F"/>
                </a:solidFill>
              </a:rPr>
              <a:t>２</a:t>
            </a:r>
            <a:r>
              <a:rPr lang="ja-JP" sz="1400">
                <a:solidFill>
                  <a:srgbClr val="7F7F7F"/>
                </a:solidFill>
                <a:latin typeface="Arial"/>
                <a:ea typeface="Arial"/>
                <a:cs typeface="Arial"/>
                <a:sym typeface="Arial"/>
              </a:rPr>
              <a:t>．</a:t>
            </a:r>
            <a:r>
              <a:rPr lang="ja-JP">
                <a:solidFill>
                  <a:srgbClr val="7F7F7F"/>
                </a:solidFill>
              </a:rPr>
              <a:t>データのダウンロード</a:t>
            </a:r>
            <a:endParaRPr sz="1100">
              <a:solidFill>
                <a:srgbClr val="7F7F7F"/>
              </a:solidFill>
              <a:latin typeface="Arial"/>
              <a:ea typeface="Arial"/>
              <a:cs typeface="Arial"/>
              <a:sym typeface="Arial"/>
            </a:endParaRPr>
          </a:p>
        </p:txBody>
      </p:sp>
      <p:sp>
        <p:nvSpPr>
          <p:cNvPr id="950" name="Google Shape;950;p59"/>
          <p:cNvSpPr txBox="1">
            <a:spLocks noGrp="1"/>
          </p:cNvSpPr>
          <p:nvPr>
            <p:ph type="title"/>
          </p:nvPr>
        </p:nvSpPr>
        <p:spPr>
          <a:xfrm>
            <a:off x="276446" y="472777"/>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450"/>
              <a:buFont typeface="Arial"/>
              <a:buNone/>
            </a:pPr>
            <a:r>
              <a:rPr lang="ja-JP" sz="1800" b="1">
                <a:solidFill>
                  <a:srgbClr val="7F7F7F"/>
                </a:solidFill>
                <a:latin typeface="Arial"/>
                <a:ea typeface="Arial"/>
                <a:cs typeface="Arial"/>
                <a:sym typeface="Arial"/>
              </a:rPr>
              <a:t>１．給与計算用のデータ</a:t>
            </a:r>
            <a:endParaRPr/>
          </a:p>
        </p:txBody>
      </p:sp>
      <p:grpSp>
        <p:nvGrpSpPr>
          <p:cNvPr id="951" name="Google Shape;951;p59"/>
          <p:cNvGrpSpPr/>
          <p:nvPr/>
        </p:nvGrpSpPr>
        <p:grpSpPr>
          <a:xfrm>
            <a:off x="-2" y="348606"/>
            <a:ext cx="6857832" cy="57862"/>
            <a:chOff x="276445" y="1127055"/>
            <a:chExt cx="6241201" cy="45085"/>
          </a:xfrm>
        </p:grpSpPr>
        <p:cxnSp>
          <p:nvCxnSpPr>
            <p:cNvPr id="952" name="Google Shape;952;p59"/>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953" name="Google Shape;953;p59"/>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pic>
        <p:nvPicPr>
          <p:cNvPr id="958" name="Google Shape;958;p60"/>
          <p:cNvPicPr preferRelativeResize="0"/>
          <p:nvPr/>
        </p:nvPicPr>
        <p:blipFill>
          <a:blip r:embed="rId3">
            <a:alphaModFix/>
          </a:blip>
          <a:stretch>
            <a:fillRect/>
          </a:stretch>
        </p:blipFill>
        <p:spPr>
          <a:xfrm>
            <a:off x="1101788" y="1747351"/>
            <a:ext cx="4590524" cy="2190361"/>
          </a:xfrm>
          <a:prstGeom prst="rect">
            <a:avLst/>
          </a:prstGeom>
          <a:noFill/>
          <a:ln w="9525" cap="flat" cmpd="sng">
            <a:solidFill>
              <a:srgbClr val="EFEFEF"/>
            </a:solidFill>
            <a:prstDash val="solid"/>
            <a:round/>
            <a:headEnd type="none" w="sm" len="sm"/>
            <a:tailEnd type="none" w="sm" len="sm"/>
          </a:ln>
          <a:effectLst>
            <a:outerShdw blurRad="57150" dist="19050" dir="5400000" algn="bl" rotWithShape="0">
              <a:srgbClr val="000000">
                <a:alpha val="50000"/>
              </a:srgbClr>
            </a:outerShdw>
          </a:effectLst>
        </p:spPr>
      </p:pic>
      <p:sp>
        <p:nvSpPr>
          <p:cNvPr id="959" name="Google Shape;959;p60"/>
          <p:cNvSpPr txBox="1">
            <a:spLocks noGrp="1"/>
          </p:cNvSpPr>
          <p:nvPr>
            <p:ph type="sldNum" idx="12"/>
          </p:nvPr>
        </p:nvSpPr>
        <p:spPr>
          <a:xfrm>
            <a:off x="5228473" y="8783053"/>
            <a:ext cx="1542900" cy="3387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D0CECE"/>
              </a:buClr>
              <a:buSzPts val="225"/>
              <a:buFont typeface="Calibri"/>
              <a:buNone/>
            </a:pPr>
            <a:fld id="{00000000-1234-1234-1234-123412341234}" type="slidenum">
              <a:rPr lang="en-US" altLang="ja-JP" sz="900" b="0" i="0" u="none" strike="noStrike" cap="none">
                <a:solidFill>
                  <a:srgbClr val="D0CECE"/>
                </a:solidFill>
                <a:latin typeface="Calibri"/>
                <a:ea typeface="Calibri"/>
                <a:cs typeface="Calibri"/>
                <a:sym typeface="Calibri"/>
              </a:rPr>
              <a:t>48</a:t>
            </a:fld>
            <a:endParaRPr sz="900" b="0" i="0" u="none" strike="noStrike" cap="none">
              <a:solidFill>
                <a:srgbClr val="D0CECE"/>
              </a:solidFill>
              <a:latin typeface="Calibri"/>
              <a:ea typeface="Calibri"/>
              <a:cs typeface="Calibri"/>
              <a:sym typeface="Calibri"/>
            </a:endParaRPr>
          </a:p>
        </p:txBody>
      </p:sp>
      <p:cxnSp>
        <p:nvCxnSpPr>
          <p:cNvPr id="960" name="Google Shape;960;p60"/>
          <p:cNvCxnSpPr/>
          <p:nvPr/>
        </p:nvCxnSpPr>
        <p:spPr>
          <a:xfrm>
            <a:off x="276445" y="882566"/>
            <a:ext cx="6241200" cy="0"/>
          </a:xfrm>
          <a:prstGeom prst="straightConnector1">
            <a:avLst/>
          </a:prstGeom>
          <a:noFill/>
          <a:ln w="9525" cap="flat" cmpd="sng">
            <a:solidFill>
              <a:srgbClr val="0070C0"/>
            </a:solidFill>
            <a:prstDash val="solid"/>
            <a:miter lim="8000"/>
            <a:headEnd type="none" w="sm" len="sm"/>
            <a:tailEnd type="none" w="sm" len="sm"/>
          </a:ln>
        </p:spPr>
      </p:cxnSp>
      <p:sp>
        <p:nvSpPr>
          <p:cNvPr id="961" name="Google Shape;961;p60"/>
          <p:cNvSpPr txBox="1"/>
          <p:nvPr/>
        </p:nvSpPr>
        <p:spPr>
          <a:xfrm>
            <a:off x="276450" y="1258080"/>
            <a:ext cx="6241200" cy="30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F7F7F"/>
              </a:buClr>
              <a:buSzPts val="263"/>
              <a:buFont typeface="Arial"/>
              <a:buNone/>
            </a:pPr>
            <a:r>
              <a:rPr lang="ja-JP" sz="1050">
                <a:solidFill>
                  <a:srgbClr val="7F7F7F"/>
                </a:solidFill>
                <a:latin typeface="Arial"/>
                <a:ea typeface="Arial"/>
                <a:cs typeface="Arial"/>
                <a:sym typeface="Arial"/>
              </a:rPr>
              <a:t>　「基本情報設定」＞「</a:t>
            </a:r>
            <a:r>
              <a:rPr lang="ja-JP" sz="1050">
                <a:solidFill>
                  <a:srgbClr val="7F7F7F"/>
                </a:solidFill>
              </a:rPr>
              <a:t>初期</a:t>
            </a:r>
            <a:r>
              <a:rPr lang="ja-JP" sz="1050">
                <a:solidFill>
                  <a:srgbClr val="7F7F7F"/>
                </a:solidFill>
                <a:latin typeface="Arial"/>
                <a:ea typeface="Arial"/>
                <a:cs typeface="Arial"/>
                <a:sym typeface="Arial"/>
              </a:rPr>
              <a:t>設定一覧」＞「</a:t>
            </a:r>
            <a:r>
              <a:rPr lang="ja-JP" sz="1050" u="sng">
                <a:solidFill>
                  <a:schemeClr val="hlink"/>
                </a:solidFill>
                <a:latin typeface="Arial"/>
                <a:ea typeface="Arial"/>
                <a:cs typeface="Arial"/>
                <a:sym typeface="Arial"/>
                <a:hlinkClick r:id="rId4"/>
              </a:rPr>
              <a:t>出勤簿一括ダウンロード</a:t>
            </a:r>
            <a:r>
              <a:rPr lang="ja-JP" sz="1050">
                <a:solidFill>
                  <a:srgbClr val="7F7F7F"/>
                </a:solidFill>
                <a:latin typeface="Arial"/>
                <a:ea typeface="Arial"/>
                <a:cs typeface="Arial"/>
                <a:sym typeface="Arial"/>
              </a:rPr>
              <a:t>」をクリックします。</a:t>
            </a:r>
            <a:endParaRPr/>
          </a:p>
          <a:p>
            <a:pPr marL="0" marR="0" lvl="0" indent="0" algn="l" rtl="0">
              <a:spcBef>
                <a:spcPts val="0"/>
              </a:spcBef>
              <a:spcAft>
                <a:spcPts val="0"/>
              </a:spcAft>
              <a:buClr>
                <a:schemeClr val="dk1"/>
              </a:buClr>
              <a:buSzPts val="1050"/>
              <a:buFont typeface="Calibri"/>
              <a:buNone/>
            </a:pPr>
            <a:endParaRPr sz="1050">
              <a:solidFill>
                <a:srgbClr val="7F7F7F"/>
              </a:solidFill>
              <a:latin typeface="Arial"/>
              <a:ea typeface="Arial"/>
              <a:cs typeface="Arial"/>
              <a:sym typeface="Arial"/>
            </a:endParaRPr>
          </a:p>
        </p:txBody>
      </p:sp>
      <p:sp>
        <p:nvSpPr>
          <p:cNvPr id="962" name="Google Shape;962;p60"/>
          <p:cNvSpPr txBox="1"/>
          <p:nvPr/>
        </p:nvSpPr>
        <p:spPr>
          <a:xfrm>
            <a:off x="276450" y="4263218"/>
            <a:ext cx="6241200" cy="61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F7F7F"/>
              </a:buClr>
              <a:buSzPts val="263"/>
              <a:buFont typeface="Arial"/>
              <a:buNone/>
            </a:pPr>
            <a:r>
              <a:rPr lang="ja-JP" sz="1050">
                <a:solidFill>
                  <a:srgbClr val="7F7F7F"/>
                </a:solidFill>
                <a:latin typeface="Arial"/>
                <a:ea typeface="Arial"/>
                <a:cs typeface="Arial"/>
                <a:sym typeface="Arial"/>
              </a:rPr>
              <a:t>「フォーマットの新規作成」をクリックします。</a:t>
            </a:r>
            <a:endParaRPr/>
          </a:p>
        </p:txBody>
      </p:sp>
      <p:sp>
        <p:nvSpPr>
          <p:cNvPr id="963" name="Google Shape;963;p60"/>
          <p:cNvSpPr/>
          <p:nvPr/>
        </p:nvSpPr>
        <p:spPr>
          <a:xfrm>
            <a:off x="1431424" y="2956950"/>
            <a:ext cx="978900" cy="175200"/>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64" name="Google Shape;964;p60" descr="https://i.gyazo.com/3aa0bed31070472f51777873fca598c0.png"/>
          <p:cNvPicPr preferRelativeResize="0"/>
          <p:nvPr/>
        </p:nvPicPr>
        <p:blipFill rotWithShape="1">
          <a:blip r:embed="rId5">
            <a:alphaModFix/>
          </a:blip>
          <a:srcRect/>
          <a:stretch/>
        </p:blipFill>
        <p:spPr>
          <a:xfrm>
            <a:off x="1057044" y="4710038"/>
            <a:ext cx="4680000" cy="2266415"/>
          </a:xfrm>
          <a:prstGeom prst="rect">
            <a:avLst/>
          </a:prstGeom>
          <a:noFill/>
          <a:ln>
            <a:noFill/>
          </a:ln>
          <a:effectLst>
            <a:outerShdw blurRad="50800" dist="38100" dir="2700000" algn="tl" rotWithShape="0">
              <a:srgbClr val="000000">
                <a:alpha val="40000"/>
              </a:srgbClr>
            </a:outerShdw>
          </a:effectLst>
        </p:spPr>
      </p:pic>
      <p:sp>
        <p:nvSpPr>
          <p:cNvPr id="965" name="Google Shape;965;p60"/>
          <p:cNvSpPr/>
          <p:nvPr/>
        </p:nvSpPr>
        <p:spPr>
          <a:xfrm>
            <a:off x="1088913" y="4905293"/>
            <a:ext cx="624300" cy="175200"/>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6" name="Google Shape;966;p60"/>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
        <p:nvSpPr>
          <p:cNvPr id="967" name="Google Shape;967;p60"/>
          <p:cNvSpPr txBox="1">
            <a:spLocks noGrp="1"/>
          </p:cNvSpPr>
          <p:nvPr>
            <p:ph type="title"/>
          </p:nvPr>
        </p:nvSpPr>
        <p:spPr>
          <a:xfrm>
            <a:off x="276446" y="472777"/>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450"/>
              <a:buFont typeface="Arial"/>
              <a:buNone/>
            </a:pPr>
            <a:r>
              <a:rPr lang="ja-JP" sz="1800" b="1">
                <a:solidFill>
                  <a:srgbClr val="7F7F7F"/>
                </a:solidFill>
                <a:latin typeface="Arial"/>
                <a:ea typeface="Arial"/>
                <a:cs typeface="Arial"/>
                <a:sym typeface="Arial"/>
              </a:rPr>
              <a:t>２．出勤簿用のデータ</a:t>
            </a:r>
            <a:endParaRPr/>
          </a:p>
        </p:txBody>
      </p:sp>
      <p:sp>
        <p:nvSpPr>
          <p:cNvPr id="968" name="Google Shape;968;p60"/>
          <p:cNvSpPr txBox="1"/>
          <p:nvPr/>
        </p:nvSpPr>
        <p:spPr>
          <a:xfrm>
            <a:off x="276445" y="951339"/>
            <a:ext cx="6241200" cy="306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a:solidFill>
                  <a:srgbClr val="7F7F7F"/>
                </a:solidFill>
              </a:rPr>
              <a:t>１</a:t>
            </a:r>
            <a:r>
              <a:rPr lang="ja-JP" sz="1400">
                <a:solidFill>
                  <a:srgbClr val="7F7F7F"/>
                </a:solidFill>
                <a:latin typeface="Arial"/>
                <a:ea typeface="Arial"/>
                <a:cs typeface="Arial"/>
                <a:sym typeface="Arial"/>
              </a:rPr>
              <a:t>．</a:t>
            </a:r>
            <a:r>
              <a:rPr lang="ja-JP">
                <a:solidFill>
                  <a:srgbClr val="7F7F7F"/>
                </a:solidFill>
              </a:rPr>
              <a:t>出勤簿用のフォーマット作成</a:t>
            </a:r>
            <a:endParaRPr sz="1100">
              <a:solidFill>
                <a:srgbClr val="7F7F7F"/>
              </a:solidFill>
              <a:latin typeface="Arial"/>
              <a:ea typeface="Arial"/>
              <a:cs typeface="Arial"/>
              <a:sym typeface="Arial"/>
            </a:endParaRPr>
          </a:p>
        </p:txBody>
      </p:sp>
      <p:grpSp>
        <p:nvGrpSpPr>
          <p:cNvPr id="969" name="Google Shape;969;p60"/>
          <p:cNvGrpSpPr/>
          <p:nvPr/>
        </p:nvGrpSpPr>
        <p:grpSpPr>
          <a:xfrm>
            <a:off x="-2" y="348606"/>
            <a:ext cx="6857832" cy="57862"/>
            <a:chOff x="276445" y="1127055"/>
            <a:chExt cx="6241201" cy="45085"/>
          </a:xfrm>
        </p:grpSpPr>
        <p:cxnSp>
          <p:nvCxnSpPr>
            <p:cNvPr id="970" name="Google Shape;970;p60"/>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971" name="Google Shape;971;p60"/>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61"/>
          <p:cNvSpPr txBox="1">
            <a:spLocks noGrp="1"/>
          </p:cNvSpPr>
          <p:nvPr>
            <p:ph type="sldNum" idx="12"/>
          </p:nvPr>
        </p:nvSpPr>
        <p:spPr>
          <a:xfrm>
            <a:off x="5228473" y="8783053"/>
            <a:ext cx="1542900" cy="3387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D0CECE"/>
              </a:buClr>
              <a:buSzPts val="225"/>
              <a:buFont typeface="Calibri"/>
              <a:buNone/>
            </a:pPr>
            <a:fld id="{00000000-1234-1234-1234-123412341234}" type="slidenum">
              <a:rPr lang="en-US" altLang="ja-JP" sz="900" b="0" i="0" u="none" strike="noStrike" cap="none">
                <a:solidFill>
                  <a:srgbClr val="D0CECE"/>
                </a:solidFill>
                <a:latin typeface="Calibri"/>
                <a:ea typeface="Calibri"/>
                <a:cs typeface="Calibri"/>
                <a:sym typeface="Calibri"/>
              </a:rPr>
              <a:t>49</a:t>
            </a:fld>
            <a:endParaRPr sz="900" b="0" i="0" u="none" strike="noStrike" cap="none">
              <a:solidFill>
                <a:srgbClr val="D0CECE"/>
              </a:solidFill>
              <a:latin typeface="Calibri"/>
              <a:ea typeface="Calibri"/>
              <a:cs typeface="Calibri"/>
              <a:sym typeface="Calibri"/>
            </a:endParaRPr>
          </a:p>
        </p:txBody>
      </p:sp>
      <p:cxnSp>
        <p:nvCxnSpPr>
          <p:cNvPr id="977" name="Google Shape;977;p61"/>
          <p:cNvCxnSpPr/>
          <p:nvPr/>
        </p:nvCxnSpPr>
        <p:spPr>
          <a:xfrm>
            <a:off x="276445" y="882566"/>
            <a:ext cx="6241200" cy="0"/>
          </a:xfrm>
          <a:prstGeom prst="straightConnector1">
            <a:avLst/>
          </a:prstGeom>
          <a:noFill/>
          <a:ln w="9525" cap="flat" cmpd="sng">
            <a:solidFill>
              <a:srgbClr val="0070C0"/>
            </a:solidFill>
            <a:prstDash val="solid"/>
            <a:miter lim="8000"/>
            <a:headEnd type="none" w="sm" len="sm"/>
            <a:tailEnd type="none" w="sm" len="sm"/>
          </a:ln>
        </p:spPr>
      </p:cxnSp>
      <p:sp>
        <p:nvSpPr>
          <p:cNvPr id="978" name="Google Shape;978;p61"/>
          <p:cNvSpPr txBox="1"/>
          <p:nvPr/>
        </p:nvSpPr>
        <p:spPr>
          <a:xfrm>
            <a:off x="276450" y="1258080"/>
            <a:ext cx="6241200" cy="30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F7F7F"/>
              </a:buClr>
              <a:buSzPts val="263"/>
              <a:buFont typeface="Arial"/>
              <a:buNone/>
            </a:pPr>
            <a:r>
              <a:rPr lang="ja-JP" sz="1050">
                <a:solidFill>
                  <a:srgbClr val="7F7F7F"/>
                </a:solidFill>
                <a:latin typeface="Arial"/>
                <a:ea typeface="Arial"/>
                <a:cs typeface="Arial"/>
                <a:sym typeface="Arial"/>
              </a:rPr>
              <a:t>まずは上段にて、フォーマットの各種設定を</a:t>
            </a:r>
            <a:r>
              <a:rPr lang="ja-JP" sz="1050">
                <a:solidFill>
                  <a:srgbClr val="7F7F7F"/>
                </a:solidFill>
              </a:rPr>
              <a:t>行います。</a:t>
            </a:r>
            <a:endParaRPr sz="1050">
              <a:solidFill>
                <a:srgbClr val="7F7F7F"/>
              </a:solidFill>
              <a:latin typeface="Arial"/>
              <a:ea typeface="Arial"/>
              <a:cs typeface="Arial"/>
              <a:sym typeface="Arial"/>
            </a:endParaRPr>
          </a:p>
        </p:txBody>
      </p:sp>
      <p:grpSp>
        <p:nvGrpSpPr>
          <p:cNvPr id="979" name="Google Shape;979;p61"/>
          <p:cNvGrpSpPr/>
          <p:nvPr/>
        </p:nvGrpSpPr>
        <p:grpSpPr>
          <a:xfrm>
            <a:off x="-2" y="348586"/>
            <a:ext cx="6857831" cy="57861"/>
            <a:chOff x="276445" y="1127055"/>
            <a:chExt cx="6241201" cy="45085"/>
          </a:xfrm>
        </p:grpSpPr>
        <p:cxnSp>
          <p:nvCxnSpPr>
            <p:cNvPr id="980" name="Google Shape;980;p61"/>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981" name="Google Shape;981;p61"/>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pic>
        <p:nvPicPr>
          <p:cNvPr id="982" name="Google Shape;982;p61" descr="https://i.gyazo.com/744c5d0b76694daf5f598175658cf96e.png"/>
          <p:cNvPicPr preferRelativeResize="0"/>
          <p:nvPr/>
        </p:nvPicPr>
        <p:blipFill rotWithShape="1">
          <a:blip r:embed="rId3">
            <a:alphaModFix/>
          </a:blip>
          <a:srcRect/>
          <a:stretch/>
        </p:blipFill>
        <p:spPr>
          <a:xfrm>
            <a:off x="973722" y="1613479"/>
            <a:ext cx="4679998" cy="2645537"/>
          </a:xfrm>
          <a:prstGeom prst="rect">
            <a:avLst/>
          </a:prstGeom>
          <a:noFill/>
          <a:ln>
            <a:noFill/>
          </a:ln>
          <a:effectLst>
            <a:outerShdw blurRad="50800" dist="38100" dir="2700000" algn="tl" rotWithShape="0">
              <a:srgbClr val="000000">
                <a:alpha val="40000"/>
              </a:srgbClr>
            </a:outerShdw>
          </a:effectLst>
        </p:spPr>
      </p:pic>
      <p:sp>
        <p:nvSpPr>
          <p:cNvPr id="983" name="Google Shape;983;p61"/>
          <p:cNvSpPr/>
          <p:nvPr/>
        </p:nvSpPr>
        <p:spPr>
          <a:xfrm>
            <a:off x="915700" y="1554425"/>
            <a:ext cx="4853100" cy="993900"/>
          </a:xfrm>
          <a:prstGeom prst="rect">
            <a:avLst/>
          </a:prstGeom>
          <a:noFill/>
          <a:ln w="28575"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4" name="Google Shape;984;p61"/>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
        <p:nvSpPr>
          <p:cNvPr id="985" name="Google Shape;985;p61"/>
          <p:cNvSpPr txBox="1">
            <a:spLocks noGrp="1"/>
          </p:cNvSpPr>
          <p:nvPr>
            <p:ph type="title"/>
          </p:nvPr>
        </p:nvSpPr>
        <p:spPr>
          <a:xfrm>
            <a:off x="276446" y="472777"/>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450"/>
              <a:buFont typeface="Arial"/>
              <a:buNone/>
            </a:pPr>
            <a:r>
              <a:rPr lang="ja-JP" sz="1800" b="1">
                <a:solidFill>
                  <a:srgbClr val="7F7F7F"/>
                </a:solidFill>
                <a:latin typeface="Arial"/>
                <a:ea typeface="Arial"/>
                <a:cs typeface="Arial"/>
                <a:sym typeface="Arial"/>
              </a:rPr>
              <a:t>２．出勤簿用のデータ</a:t>
            </a:r>
            <a:endParaRPr/>
          </a:p>
        </p:txBody>
      </p:sp>
      <p:sp>
        <p:nvSpPr>
          <p:cNvPr id="986" name="Google Shape;986;p61"/>
          <p:cNvSpPr txBox="1"/>
          <p:nvPr/>
        </p:nvSpPr>
        <p:spPr>
          <a:xfrm>
            <a:off x="276445" y="951339"/>
            <a:ext cx="6241200" cy="306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a:solidFill>
                  <a:srgbClr val="7F7F7F"/>
                </a:solidFill>
              </a:rPr>
              <a:t>１</a:t>
            </a:r>
            <a:r>
              <a:rPr lang="ja-JP" sz="1400">
                <a:solidFill>
                  <a:srgbClr val="7F7F7F"/>
                </a:solidFill>
                <a:latin typeface="Arial"/>
                <a:ea typeface="Arial"/>
                <a:cs typeface="Arial"/>
                <a:sym typeface="Arial"/>
              </a:rPr>
              <a:t>．</a:t>
            </a:r>
            <a:r>
              <a:rPr lang="ja-JP">
                <a:solidFill>
                  <a:srgbClr val="7F7F7F"/>
                </a:solidFill>
              </a:rPr>
              <a:t>出勤簿用のフォーマット作成</a:t>
            </a:r>
            <a:endParaRPr sz="1100">
              <a:solidFill>
                <a:srgbClr val="7F7F7F"/>
              </a:solidFill>
              <a:latin typeface="Arial"/>
              <a:ea typeface="Arial"/>
              <a:cs typeface="Arial"/>
              <a:sym typeface="Arial"/>
            </a:endParaRPr>
          </a:p>
        </p:txBody>
      </p:sp>
      <p:graphicFrame>
        <p:nvGraphicFramePr>
          <p:cNvPr id="987" name="Google Shape;987;p61"/>
          <p:cNvGraphicFramePr/>
          <p:nvPr/>
        </p:nvGraphicFramePr>
        <p:xfrm>
          <a:off x="293143" y="4631235"/>
          <a:ext cx="6280700" cy="3344400"/>
        </p:xfrm>
        <a:graphic>
          <a:graphicData uri="http://schemas.openxmlformats.org/drawingml/2006/table">
            <a:tbl>
              <a:tblPr>
                <a:noFill/>
                <a:tableStyleId>{E24E9AD8-4124-4E74-8C64-07CE461941A3}</a:tableStyleId>
              </a:tblPr>
              <a:tblGrid>
                <a:gridCol w="1515025">
                  <a:extLst>
                    <a:ext uri="{9D8B030D-6E8A-4147-A177-3AD203B41FA5}">
                      <a16:colId xmlns:a16="http://schemas.microsoft.com/office/drawing/2014/main" val="20000"/>
                    </a:ext>
                  </a:extLst>
                </a:gridCol>
                <a:gridCol w="4765675">
                  <a:extLst>
                    <a:ext uri="{9D8B030D-6E8A-4147-A177-3AD203B41FA5}">
                      <a16:colId xmlns:a16="http://schemas.microsoft.com/office/drawing/2014/main" val="20001"/>
                    </a:ext>
                  </a:extLst>
                </a:gridCol>
              </a:tblGrid>
              <a:tr h="91162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設定名</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自由にフォーマットに名前を付けることができます。</a:t>
                      </a:r>
                      <a:endParaRPr sz="1050">
                        <a:solidFill>
                          <a:srgbClr val="FF0000"/>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81092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時間の表示形式</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時間をの表示を10進数にするか時刻形式にするかを選択できます。</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 ・10進数 　   -1時間30分は1.50、1時間45分は1.75</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 ・時刻形式　-1時間30分は1:30　1時間45分は1:45</a:t>
                      </a:r>
                      <a:endParaRPr sz="1050">
                        <a:solidFill>
                          <a:srgbClr val="FF0000"/>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81092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表示方式</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出力した項目の数字が0になる部分の表示方法を選択します。</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数値で出力 - 時刻であれば0：00、10進数であれば0.00と表示</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空白で出力 - なにも入っていない状態で抽出</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81092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スタッフ種別の表示</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抽出した際のスタッフ種別の表示・非表示を選択できます。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title"/>
          </p:nvPr>
        </p:nvSpPr>
        <p:spPr>
          <a:xfrm>
            <a:off x="308345"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solidFill>
                  <a:srgbClr val="7F7F7F"/>
                </a:solidFill>
                <a:latin typeface="Arial"/>
                <a:ea typeface="Arial"/>
                <a:cs typeface="Arial"/>
                <a:sym typeface="Arial"/>
              </a:rPr>
              <a:t>１．部署/店舗の登録</a:t>
            </a:r>
            <a:endParaRPr sz="1100" b="0" i="0" u="none" strike="noStrike" cap="none">
              <a:solidFill>
                <a:srgbClr val="FF0000"/>
              </a:solidFill>
              <a:latin typeface="Arial"/>
              <a:ea typeface="Arial"/>
              <a:cs typeface="Arial"/>
              <a:sym typeface="Arial"/>
            </a:endParaRPr>
          </a:p>
        </p:txBody>
      </p:sp>
      <p:sp>
        <p:nvSpPr>
          <p:cNvPr id="166" name="Google Shape;166;p17"/>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5</a:t>
            </a:fld>
            <a:endParaRPr sz="900">
              <a:solidFill>
                <a:srgbClr val="D0CECE"/>
              </a:solidFill>
              <a:latin typeface="Calibri"/>
              <a:ea typeface="Calibri"/>
              <a:cs typeface="Calibri"/>
              <a:sym typeface="Calibri"/>
            </a:endParaRPr>
          </a:p>
        </p:txBody>
      </p:sp>
      <p:cxnSp>
        <p:nvCxnSpPr>
          <p:cNvPr id="167" name="Google Shape;167;p17"/>
          <p:cNvCxnSpPr/>
          <p:nvPr/>
        </p:nvCxnSpPr>
        <p:spPr>
          <a:xfrm>
            <a:off x="308345" y="882567"/>
            <a:ext cx="6241311" cy="0"/>
          </a:xfrm>
          <a:prstGeom prst="straightConnector1">
            <a:avLst/>
          </a:prstGeom>
          <a:noFill/>
          <a:ln w="9525" cap="flat" cmpd="sng">
            <a:solidFill>
              <a:srgbClr val="0070C0"/>
            </a:solidFill>
            <a:prstDash val="solid"/>
            <a:miter lim="800000"/>
            <a:headEnd type="none" w="sm" len="sm"/>
            <a:tailEnd type="none" w="sm" len="sm"/>
          </a:ln>
        </p:spPr>
      </p:cxnSp>
      <p:grpSp>
        <p:nvGrpSpPr>
          <p:cNvPr id="168" name="Google Shape;168;p17"/>
          <p:cNvGrpSpPr/>
          <p:nvPr/>
        </p:nvGrpSpPr>
        <p:grpSpPr>
          <a:xfrm>
            <a:off x="0" y="348541"/>
            <a:ext cx="6858000" cy="57859"/>
            <a:chOff x="276446" y="1127056"/>
            <a:chExt cx="6241312" cy="45084"/>
          </a:xfrm>
        </p:grpSpPr>
        <p:cxnSp>
          <p:nvCxnSpPr>
            <p:cNvPr id="169" name="Google Shape;169;p17"/>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170" name="Google Shape;170;p17"/>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171" name="Google Shape;171;p17"/>
          <p:cNvSpPr txBox="1"/>
          <p:nvPr/>
        </p:nvSpPr>
        <p:spPr>
          <a:xfrm>
            <a:off x="308345" y="954668"/>
            <a:ext cx="6241311" cy="5770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各項目については、下記の表をご確認ください。</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a:t>
            </a:r>
            <a:r>
              <a:rPr lang="ja-JP" sz="1050">
                <a:solidFill>
                  <a:srgbClr val="FF0000"/>
                </a:solidFill>
                <a:latin typeface="Arial"/>
                <a:ea typeface="Arial"/>
                <a:cs typeface="Arial"/>
                <a:sym typeface="Arial"/>
              </a:rPr>
              <a:t>＊</a:t>
            </a:r>
            <a:r>
              <a:rPr lang="ja-JP" sz="1050">
                <a:solidFill>
                  <a:srgbClr val="7F7F7F"/>
                </a:solidFill>
                <a:latin typeface="Arial"/>
                <a:ea typeface="Arial"/>
                <a:cs typeface="Arial"/>
                <a:sym typeface="Arial"/>
              </a:rPr>
              <a:t>」のマークが付いている項目は、必須項目になります。</a:t>
            </a: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p:txBody>
      </p:sp>
      <p:graphicFrame>
        <p:nvGraphicFramePr>
          <p:cNvPr id="172" name="Google Shape;172;p17"/>
          <p:cNvGraphicFramePr/>
          <p:nvPr/>
        </p:nvGraphicFramePr>
        <p:xfrm>
          <a:off x="445544" y="1465066"/>
          <a:ext cx="5966900" cy="5999575"/>
        </p:xfrm>
        <a:graphic>
          <a:graphicData uri="http://schemas.openxmlformats.org/drawingml/2006/table">
            <a:tbl>
              <a:tblPr>
                <a:noFill/>
                <a:tableStyleId>{E24E9AD8-4124-4E74-8C64-07CE461941A3}</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536450">
                <a:tc>
                  <a:txBody>
                    <a:bodyPr/>
                    <a:lstStyle/>
                    <a:p>
                      <a:pPr marL="0" marR="0" lvl="0" indent="0" algn="l" rtl="0">
                        <a:spcBef>
                          <a:spcPts val="0"/>
                        </a:spcBef>
                        <a:spcAft>
                          <a:spcPts val="0"/>
                        </a:spcAft>
                        <a:buNone/>
                      </a:pPr>
                      <a:r>
                        <a:rPr lang="ja-JP" sz="1050" u="none" strike="noStrike" cap="none">
                          <a:solidFill>
                            <a:srgbClr val="7F7F7F"/>
                          </a:solidFill>
                          <a:latin typeface="Calibri"/>
                          <a:ea typeface="Calibri"/>
                          <a:cs typeface="Calibri"/>
                          <a:sym typeface="Calibri"/>
                        </a:rPr>
                        <a:t>グループ名</a:t>
                      </a:r>
                      <a:r>
                        <a:rPr lang="ja-JP" sz="1050" u="none" strike="noStrike" cap="none">
                          <a:solidFill>
                            <a:srgbClr val="FF0000"/>
                          </a:solidFill>
                        </a:rPr>
                        <a:t>＊</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会社、事業所、部署、店舗などのグループの名前を登録します。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233540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親グループ</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親グループを選択すると、グループに階層をつけることができます。</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階層は、</a:t>
                      </a:r>
                      <a:r>
                        <a:rPr lang="ja-JP" sz="1050">
                          <a:solidFill>
                            <a:srgbClr val="E06666"/>
                          </a:solidFill>
                          <a:latin typeface="Calibri"/>
                          <a:ea typeface="Calibri"/>
                          <a:cs typeface="Calibri"/>
                          <a:sym typeface="Calibri"/>
                        </a:rPr>
                        <a:t>最大5階層</a:t>
                      </a:r>
                      <a:r>
                        <a:rPr lang="ja-JP" sz="1050">
                          <a:solidFill>
                            <a:srgbClr val="7F7F7F"/>
                          </a:solidFill>
                          <a:latin typeface="Calibri"/>
                          <a:ea typeface="Calibri"/>
                          <a:cs typeface="Calibri"/>
                          <a:sym typeface="Calibri"/>
                        </a:rPr>
                        <a:t>まで設定ができます。</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例：株式会社ジョブカン-＞関東エリア 等</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endParaRPr sz="1050">
                        <a:solidFill>
                          <a:srgbClr val="7F7F7F"/>
                        </a:solidFill>
                        <a:latin typeface="Calibri"/>
                        <a:ea typeface="Calibri"/>
                        <a:cs typeface="Calibri"/>
                        <a:sym typeface="Calibri"/>
                      </a:endParaRPr>
                    </a:p>
                    <a:p>
                      <a:pPr marL="0" marR="0" lvl="0" indent="0" algn="l" rtl="0">
                        <a:spcBef>
                          <a:spcPts val="0"/>
                        </a:spcBef>
                        <a:spcAft>
                          <a:spcPts val="0"/>
                        </a:spcAft>
                        <a:buNone/>
                      </a:pPr>
                      <a:endParaRPr sz="1050">
                        <a:solidFill>
                          <a:srgbClr val="7F7F7F"/>
                        </a:solidFill>
                        <a:latin typeface="Calibri"/>
                        <a:ea typeface="Calibri"/>
                        <a:cs typeface="Calibri"/>
                        <a:sym typeface="Calibri"/>
                      </a:endParaRPr>
                    </a:p>
                    <a:p>
                      <a:pPr marL="0" marR="0" lvl="0" indent="0" algn="l" rtl="0">
                        <a:spcBef>
                          <a:spcPts val="0"/>
                        </a:spcBef>
                        <a:spcAft>
                          <a:spcPts val="0"/>
                        </a:spcAft>
                        <a:buNone/>
                      </a:pPr>
                      <a:endParaRPr sz="1050">
                        <a:solidFill>
                          <a:srgbClr val="7F7F7F"/>
                        </a:solidFill>
                        <a:latin typeface="Calibri"/>
                        <a:ea typeface="Calibri"/>
                        <a:cs typeface="Calibri"/>
                        <a:sym typeface="Calibri"/>
                      </a:endParaRPr>
                    </a:p>
                    <a:p>
                      <a:pPr marL="0" marR="0" lvl="0" indent="0" algn="l" rtl="0">
                        <a:spcBef>
                          <a:spcPts val="0"/>
                        </a:spcBef>
                        <a:spcAft>
                          <a:spcPts val="0"/>
                        </a:spcAft>
                        <a:buNone/>
                      </a:pPr>
                      <a:endParaRPr sz="1050">
                        <a:solidFill>
                          <a:srgbClr val="7F7F7F"/>
                        </a:solidFill>
                        <a:latin typeface="Calibri"/>
                        <a:ea typeface="Calibri"/>
                        <a:cs typeface="Calibri"/>
                        <a:sym typeface="Calibri"/>
                      </a:endParaRPr>
                    </a:p>
                    <a:p>
                      <a:pPr marL="0" marR="0" lvl="0" indent="0" algn="l" rtl="0">
                        <a:spcBef>
                          <a:spcPts val="0"/>
                        </a:spcBef>
                        <a:spcAft>
                          <a:spcPts val="0"/>
                        </a:spcAft>
                        <a:buNone/>
                      </a:pPr>
                      <a:endParaRPr sz="1050">
                        <a:solidFill>
                          <a:srgbClr val="7F7F7F"/>
                        </a:solidFill>
                        <a:latin typeface="Calibri"/>
                        <a:ea typeface="Calibri"/>
                        <a:cs typeface="Calibri"/>
                        <a:sym typeface="Calibri"/>
                      </a:endParaRPr>
                    </a:p>
                    <a:p>
                      <a:pPr marL="0" marR="0" lvl="0" indent="0" algn="l" rtl="0">
                        <a:spcBef>
                          <a:spcPts val="0"/>
                        </a:spcBef>
                        <a:spcAft>
                          <a:spcPts val="0"/>
                        </a:spcAft>
                        <a:buNone/>
                      </a:pPr>
                      <a:endParaRPr sz="1050">
                        <a:solidFill>
                          <a:srgbClr val="7F7F7F"/>
                        </a:solidFill>
                        <a:latin typeface="Calibri"/>
                        <a:ea typeface="Calibri"/>
                        <a:cs typeface="Calibri"/>
                        <a:sym typeface="Calibri"/>
                      </a:endParaRPr>
                    </a:p>
                    <a:p>
                      <a:pPr marL="0" marR="0" lvl="0" indent="0" algn="l" rtl="0">
                        <a:spcBef>
                          <a:spcPts val="0"/>
                        </a:spcBef>
                        <a:spcAft>
                          <a:spcPts val="0"/>
                        </a:spcAft>
                        <a:buNone/>
                      </a:pPr>
                      <a:endParaRPr sz="1050">
                        <a:solidFill>
                          <a:srgbClr val="7F7F7F"/>
                        </a:solidFill>
                        <a:latin typeface="Calibri"/>
                        <a:ea typeface="Calibri"/>
                        <a:cs typeface="Calibri"/>
                        <a:sym typeface="Calibri"/>
                      </a:endParaRPr>
                    </a:p>
                    <a:p>
                      <a:pPr marL="0" marR="0" lvl="0" indent="0" algn="l" rtl="0">
                        <a:spcBef>
                          <a:spcPts val="0"/>
                        </a:spcBef>
                        <a:spcAft>
                          <a:spcPts val="0"/>
                        </a:spcAft>
                        <a:buNone/>
                      </a:pPr>
                      <a:endParaRPr sz="1050">
                        <a:solidFill>
                          <a:srgbClr val="7F7F7F"/>
                        </a:solidFill>
                        <a:latin typeface="Calibri"/>
                        <a:ea typeface="Calibri"/>
                        <a:cs typeface="Calibri"/>
                        <a:sym typeface="Calibri"/>
                      </a:endParaRPr>
                    </a:p>
                    <a:p>
                      <a:pPr marL="0" marR="0" lvl="0" indent="0" algn="l" rtl="0">
                        <a:spcBef>
                          <a:spcPts val="0"/>
                        </a:spcBef>
                        <a:spcAft>
                          <a:spcPts val="0"/>
                        </a:spcAft>
                        <a:buNone/>
                      </a:pPr>
                      <a:endParaRPr sz="1050">
                        <a:solidFill>
                          <a:srgbClr val="7F7F7F"/>
                        </a:solidFill>
                        <a:latin typeface="Calibri"/>
                        <a:ea typeface="Calibri"/>
                        <a:cs typeface="Calibri"/>
                        <a:sym typeface="Calibri"/>
                      </a:endParaRPr>
                    </a:p>
                    <a:p>
                      <a:pPr marL="0" marR="0" lvl="0" indent="0" algn="l" rtl="0">
                        <a:spcBef>
                          <a:spcPts val="0"/>
                        </a:spcBef>
                        <a:spcAft>
                          <a:spcPts val="0"/>
                        </a:spcAft>
                        <a:buNone/>
                      </a:pP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73522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グループコード</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グループにコードを登録することができます。一括登録のときにグループコードを入力して、登録することができる様になります。</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※グループコードは、半角英数字で設定する必要があります。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70277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言語</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グループに所属しているスタッフのマイページに表示させる言語の設定ができます。</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日本語、英語、韓国語、タイ語、ベトナム語に設定ができます。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104100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タイムゾーン</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グループに所属しているスタッフがマイページで打刻した際、出勤簿に反映される時間帯を設定ができます。</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海外からマイページで打刻をする際、海外の時間帯で反映させたい場合に、ここのタイムゾーンの設定と打刻する端末のタイムゾーンの設定が両方必要です。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r h="64872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URLの設定</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スタッフ向けメールに記載するURLを選択できます。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73" name="Google Shape;173;p17"/>
          <p:cNvPicPr preferRelativeResize="0"/>
          <p:nvPr/>
        </p:nvPicPr>
        <p:blipFill rotWithShape="1">
          <a:blip r:embed="rId3">
            <a:alphaModFix/>
          </a:blip>
          <a:srcRect/>
          <a:stretch/>
        </p:blipFill>
        <p:spPr>
          <a:xfrm>
            <a:off x="4592084" y="2428678"/>
            <a:ext cx="1548000" cy="1772578"/>
          </a:xfrm>
          <a:prstGeom prst="rect">
            <a:avLst/>
          </a:prstGeom>
          <a:noFill/>
          <a:ln>
            <a:noFill/>
          </a:ln>
          <a:effectLst>
            <a:outerShdw blurRad="50800" dist="38100" dir="2700000" algn="tl" rotWithShape="0">
              <a:srgbClr val="000000">
                <a:alpha val="40000"/>
              </a:srgbClr>
            </a:outerShdw>
          </a:effectLst>
        </p:spPr>
      </p:pic>
      <p:sp>
        <p:nvSpPr>
          <p:cNvPr id="174" name="Google Shape;174;p17"/>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62"/>
          <p:cNvSpPr txBox="1">
            <a:spLocks noGrp="1"/>
          </p:cNvSpPr>
          <p:nvPr>
            <p:ph type="sldNum" idx="12"/>
          </p:nvPr>
        </p:nvSpPr>
        <p:spPr>
          <a:xfrm>
            <a:off x="5228474" y="8783053"/>
            <a:ext cx="15429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50</a:t>
            </a:fld>
            <a:endParaRPr/>
          </a:p>
        </p:txBody>
      </p:sp>
      <p:sp>
        <p:nvSpPr>
          <p:cNvPr id="994" name="Google Shape;994;p62"/>
          <p:cNvSpPr txBox="1"/>
          <p:nvPr/>
        </p:nvSpPr>
        <p:spPr>
          <a:xfrm>
            <a:off x="276450" y="1006477"/>
            <a:ext cx="6241200" cy="113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F7F7F"/>
              </a:buClr>
              <a:buSzPts val="263"/>
              <a:buFont typeface="Arial"/>
              <a:buNone/>
            </a:pPr>
            <a:r>
              <a:rPr lang="ja-JP" sz="1050">
                <a:solidFill>
                  <a:srgbClr val="7F7F7F"/>
                </a:solidFill>
                <a:latin typeface="Arial"/>
                <a:ea typeface="Arial"/>
                <a:cs typeface="Arial"/>
                <a:sym typeface="Arial"/>
              </a:rPr>
              <a:t>次に、</a:t>
            </a:r>
            <a:r>
              <a:rPr lang="ja-JP" sz="1050">
                <a:solidFill>
                  <a:srgbClr val="7F7F7F"/>
                </a:solidFill>
              </a:rPr>
              <a:t>（空白）と表示されているプルダウンをクリックし、抽出する項目を選択します。</a:t>
            </a:r>
            <a:br>
              <a:rPr lang="ja-JP" sz="1050">
                <a:solidFill>
                  <a:srgbClr val="7F7F7F"/>
                </a:solidFill>
              </a:rPr>
            </a:br>
            <a:r>
              <a:rPr lang="ja-JP" sz="1050">
                <a:solidFill>
                  <a:srgbClr val="7F7F7F"/>
                </a:solidFill>
              </a:rPr>
              <a:t>【基本フォーマットの項目を設定】をクリックすると、基本フォーマットでダウンロードできる項目が項目欄に入ります。</a:t>
            </a:r>
            <a:endParaRPr sz="1050">
              <a:solidFill>
                <a:srgbClr val="7F7F7F"/>
              </a:solidFill>
            </a:endParaRPr>
          </a:p>
          <a:p>
            <a:pPr marL="0" marR="0" lvl="0" indent="0" algn="l" rtl="0">
              <a:spcBef>
                <a:spcPts val="0"/>
              </a:spcBef>
              <a:spcAft>
                <a:spcPts val="0"/>
              </a:spcAft>
              <a:buClr>
                <a:srgbClr val="7F7F7F"/>
              </a:buClr>
              <a:buSzPts val="263"/>
              <a:buFont typeface="Arial"/>
              <a:buNone/>
            </a:pPr>
            <a:endParaRPr sz="1050">
              <a:solidFill>
                <a:srgbClr val="7F7F7F"/>
              </a:solidFill>
            </a:endParaRPr>
          </a:p>
          <a:p>
            <a:pPr marL="0" marR="0" lvl="0" indent="0" algn="l" rtl="0">
              <a:spcBef>
                <a:spcPts val="0"/>
              </a:spcBef>
              <a:spcAft>
                <a:spcPts val="0"/>
              </a:spcAft>
              <a:buClr>
                <a:srgbClr val="7F7F7F"/>
              </a:buClr>
              <a:buSzPts val="263"/>
              <a:buFont typeface="Arial"/>
              <a:buNone/>
            </a:pPr>
            <a:r>
              <a:rPr lang="ja-JP" sz="1050">
                <a:solidFill>
                  <a:srgbClr val="7F7F7F"/>
                </a:solidFill>
                <a:latin typeface="Arial"/>
                <a:ea typeface="Arial"/>
                <a:cs typeface="Arial"/>
                <a:sym typeface="Arial"/>
              </a:rPr>
              <a:t>最後に「保存」を押して、フォーマットの作成は完了です。</a:t>
            </a:r>
            <a:endParaRPr sz="1050">
              <a:solidFill>
                <a:srgbClr val="7F7F7F"/>
              </a:solidFill>
              <a:latin typeface="Arial"/>
              <a:ea typeface="Arial"/>
              <a:cs typeface="Arial"/>
              <a:sym typeface="Arial"/>
            </a:endParaRPr>
          </a:p>
          <a:p>
            <a:pPr marL="0" marR="0" lvl="0" indent="0" algn="l" rtl="0">
              <a:spcBef>
                <a:spcPts val="0"/>
              </a:spcBef>
              <a:spcAft>
                <a:spcPts val="0"/>
              </a:spcAft>
              <a:buClr>
                <a:srgbClr val="7F7F7F"/>
              </a:buClr>
              <a:buSzPts val="263"/>
              <a:buFont typeface="Arial"/>
              <a:buNone/>
            </a:pPr>
            <a:r>
              <a:rPr lang="ja-JP" sz="1050">
                <a:solidFill>
                  <a:srgbClr val="E06666"/>
                </a:solidFill>
              </a:rPr>
              <a:t>抽出できる項目の一覧は</a:t>
            </a:r>
            <a:r>
              <a:rPr lang="ja-JP" sz="1050" u="sng">
                <a:solidFill>
                  <a:schemeClr val="hlink"/>
                </a:solidFill>
                <a:hlinkClick r:id="rId3"/>
              </a:rPr>
              <a:t>こちら</a:t>
            </a:r>
            <a:r>
              <a:rPr lang="ja-JP" sz="1050">
                <a:solidFill>
                  <a:srgbClr val="E06666"/>
                </a:solidFill>
              </a:rPr>
              <a:t>をご覧ください</a:t>
            </a:r>
            <a:r>
              <a:rPr lang="ja-JP" sz="1050">
                <a:solidFill>
                  <a:srgbClr val="7F7F7F"/>
                </a:solidFill>
              </a:rPr>
              <a:t>。</a:t>
            </a:r>
            <a:endParaRPr sz="1050">
              <a:solidFill>
                <a:srgbClr val="7F7F7F"/>
              </a:solidFill>
            </a:endParaRPr>
          </a:p>
        </p:txBody>
      </p:sp>
      <p:pic>
        <p:nvPicPr>
          <p:cNvPr id="995" name="Google Shape;995;p62" descr="https://i.gyazo.com/8e780b5d0db866757690c2267985eb18.png"/>
          <p:cNvPicPr preferRelativeResize="0"/>
          <p:nvPr/>
        </p:nvPicPr>
        <p:blipFill rotWithShape="1">
          <a:blip r:embed="rId4">
            <a:alphaModFix/>
          </a:blip>
          <a:srcRect/>
          <a:stretch/>
        </p:blipFill>
        <p:spPr>
          <a:xfrm>
            <a:off x="973722" y="2102568"/>
            <a:ext cx="4679999" cy="2644108"/>
          </a:xfrm>
          <a:prstGeom prst="rect">
            <a:avLst/>
          </a:prstGeom>
          <a:noFill/>
          <a:ln>
            <a:noFill/>
          </a:ln>
          <a:effectLst>
            <a:outerShdw blurRad="50800" dist="38100" dir="2700000" algn="tl" rotWithShape="0">
              <a:srgbClr val="000000">
                <a:alpha val="40000"/>
              </a:srgbClr>
            </a:outerShdw>
          </a:effectLst>
        </p:spPr>
      </p:pic>
      <p:sp>
        <p:nvSpPr>
          <p:cNvPr id="996" name="Google Shape;996;p62"/>
          <p:cNvSpPr/>
          <p:nvPr/>
        </p:nvSpPr>
        <p:spPr>
          <a:xfrm>
            <a:off x="915700" y="3890000"/>
            <a:ext cx="4737900" cy="345900"/>
          </a:xfrm>
          <a:prstGeom prst="rect">
            <a:avLst/>
          </a:prstGeom>
          <a:noFill/>
          <a:ln w="28575"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7" name="Google Shape;997;p62"/>
          <p:cNvSpPr/>
          <p:nvPr/>
        </p:nvSpPr>
        <p:spPr>
          <a:xfrm>
            <a:off x="3176299" y="4526397"/>
            <a:ext cx="434100" cy="220200"/>
          </a:xfrm>
          <a:prstGeom prst="rect">
            <a:avLst/>
          </a:prstGeom>
          <a:noFill/>
          <a:ln w="28575"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998" name="Google Shape;998;p62"/>
          <p:cNvCxnSpPr/>
          <p:nvPr/>
        </p:nvCxnSpPr>
        <p:spPr>
          <a:xfrm>
            <a:off x="276445" y="882566"/>
            <a:ext cx="6241200" cy="0"/>
          </a:xfrm>
          <a:prstGeom prst="straightConnector1">
            <a:avLst/>
          </a:prstGeom>
          <a:noFill/>
          <a:ln w="9525" cap="flat" cmpd="sng">
            <a:solidFill>
              <a:srgbClr val="0070C0"/>
            </a:solidFill>
            <a:prstDash val="solid"/>
            <a:miter lim="8000"/>
            <a:headEnd type="none" w="sm" len="sm"/>
            <a:tailEnd type="none" w="sm" len="sm"/>
          </a:ln>
        </p:spPr>
      </p:cxnSp>
      <p:sp>
        <p:nvSpPr>
          <p:cNvPr id="999" name="Google Shape;999;p62"/>
          <p:cNvSpPr txBox="1">
            <a:spLocks noGrp="1"/>
          </p:cNvSpPr>
          <p:nvPr>
            <p:ph type="title"/>
          </p:nvPr>
        </p:nvSpPr>
        <p:spPr>
          <a:xfrm>
            <a:off x="276446" y="472777"/>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450"/>
              <a:buFont typeface="Arial"/>
              <a:buNone/>
            </a:pPr>
            <a:r>
              <a:rPr lang="ja-JP" sz="1800" b="1">
                <a:solidFill>
                  <a:srgbClr val="7F7F7F"/>
                </a:solidFill>
                <a:latin typeface="Arial"/>
                <a:ea typeface="Arial"/>
                <a:cs typeface="Arial"/>
                <a:sym typeface="Arial"/>
              </a:rPr>
              <a:t>２．出勤簿用のデータ</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63"/>
          <p:cNvSpPr txBox="1">
            <a:spLocks noGrp="1"/>
          </p:cNvSpPr>
          <p:nvPr>
            <p:ph type="sldNum" idx="12"/>
          </p:nvPr>
        </p:nvSpPr>
        <p:spPr>
          <a:xfrm>
            <a:off x="5228474" y="8783053"/>
            <a:ext cx="15429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51</a:t>
            </a:fld>
            <a:endParaRPr/>
          </a:p>
        </p:txBody>
      </p:sp>
      <p:cxnSp>
        <p:nvCxnSpPr>
          <p:cNvPr id="1006" name="Google Shape;1006;p63"/>
          <p:cNvCxnSpPr/>
          <p:nvPr/>
        </p:nvCxnSpPr>
        <p:spPr>
          <a:xfrm>
            <a:off x="276445" y="882566"/>
            <a:ext cx="6241200" cy="0"/>
          </a:xfrm>
          <a:prstGeom prst="straightConnector1">
            <a:avLst/>
          </a:prstGeom>
          <a:noFill/>
          <a:ln w="9525" cap="flat" cmpd="sng">
            <a:solidFill>
              <a:srgbClr val="0070C0"/>
            </a:solidFill>
            <a:prstDash val="solid"/>
            <a:miter lim="8000"/>
            <a:headEnd type="none" w="sm" len="sm"/>
            <a:tailEnd type="none" w="sm" len="sm"/>
          </a:ln>
        </p:spPr>
      </p:cxnSp>
      <p:pic>
        <p:nvPicPr>
          <p:cNvPr id="1007" name="Google Shape;1007;p63"/>
          <p:cNvPicPr preferRelativeResize="0"/>
          <p:nvPr/>
        </p:nvPicPr>
        <p:blipFill>
          <a:blip r:embed="rId3">
            <a:alphaModFix/>
          </a:blip>
          <a:stretch>
            <a:fillRect/>
          </a:stretch>
        </p:blipFill>
        <p:spPr>
          <a:xfrm>
            <a:off x="1114400" y="2478900"/>
            <a:ext cx="4323184" cy="3083700"/>
          </a:xfrm>
          <a:prstGeom prst="rect">
            <a:avLst/>
          </a:prstGeom>
          <a:noFill/>
          <a:ln>
            <a:noFill/>
          </a:ln>
          <a:effectLst>
            <a:outerShdw blurRad="57150" dist="19050" dir="5400000" algn="bl" rotWithShape="0">
              <a:srgbClr val="000000">
                <a:alpha val="50000"/>
              </a:srgbClr>
            </a:outerShdw>
          </a:effectLst>
        </p:spPr>
      </p:pic>
      <p:sp>
        <p:nvSpPr>
          <p:cNvPr id="1008" name="Google Shape;1008;p63"/>
          <p:cNvSpPr txBox="1"/>
          <p:nvPr/>
        </p:nvSpPr>
        <p:spPr>
          <a:xfrm>
            <a:off x="276450" y="1258068"/>
            <a:ext cx="6241200" cy="230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F7F7F"/>
              </a:buClr>
              <a:buSzPts val="263"/>
              <a:buFont typeface="Arial"/>
              <a:buNone/>
            </a:pPr>
            <a:r>
              <a:rPr lang="ja-JP" sz="1050">
                <a:solidFill>
                  <a:srgbClr val="7F7F7F"/>
                </a:solidFill>
              </a:rPr>
              <a:t>　「基本情報設定」＞「初期設定一覧」＞「</a:t>
            </a:r>
            <a:r>
              <a:rPr lang="ja-JP" sz="1050" u="sng">
                <a:solidFill>
                  <a:schemeClr val="hlink"/>
                </a:solidFill>
                <a:hlinkClick r:id="rId4"/>
              </a:rPr>
              <a:t>出勤簿一括ダウンロード</a:t>
            </a:r>
            <a:r>
              <a:rPr lang="ja-JP" sz="1050">
                <a:solidFill>
                  <a:srgbClr val="7F7F7F"/>
                </a:solidFill>
              </a:rPr>
              <a:t>」をクリックします。</a:t>
            </a:r>
            <a:endParaRPr sz="1050">
              <a:solidFill>
                <a:srgbClr val="7F7F7F"/>
              </a:solidFill>
            </a:endParaRPr>
          </a:p>
          <a:p>
            <a:pPr marL="0" lvl="0" indent="0" algn="l" rtl="0">
              <a:spcBef>
                <a:spcPts val="0"/>
              </a:spcBef>
              <a:spcAft>
                <a:spcPts val="0"/>
              </a:spcAft>
              <a:buClr>
                <a:srgbClr val="7F7F7F"/>
              </a:buClr>
              <a:buSzPts val="263"/>
              <a:buFont typeface="Arial"/>
              <a:buNone/>
            </a:pPr>
            <a:endParaRPr sz="1050">
              <a:solidFill>
                <a:srgbClr val="7F7F7F"/>
              </a:solidFill>
            </a:endParaRPr>
          </a:p>
          <a:p>
            <a:pPr marL="0" marR="0" lvl="0" indent="0" algn="l" rtl="0">
              <a:spcBef>
                <a:spcPts val="0"/>
              </a:spcBef>
              <a:spcAft>
                <a:spcPts val="0"/>
              </a:spcAft>
              <a:buClr>
                <a:schemeClr val="dk1"/>
              </a:buClr>
              <a:buSzPts val="1050"/>
              <a:buFont typeface="Calibri"/>
              <a:buNone/>
            </a:pPr>
            <a:endParaRPr sz="1050">
              <a:solidFill>
                <a:srgbClr val="7F7F7F"/>
              </a:solidFill>
              <a:latin typeface="Arial"/>
              <a:ea typeface="Arial"/>
              <a:cs typeface="Arial"/>
              <a:sym typeface="Arial"/>
            </a:endParaRPr>
          </a:p>
        </p:txBody>
      </p:sp>
      <p:sp>
        <p:nvSpPr>
          <p:cNvPr id="1009" name="Google Shape;1009;p63"/>
          <p:cNvSpPr txBox="1"/>
          <p:nvPr/>
        </p:nvSpPr>
        <p:spPr>
          <a:xfrm>
            <a:off x="276445" y="951339"/>
            <a:ext cx="6241200" cy="306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a:solidFill>
                  <a:srgbClr val="7F7F7F"/>
                </a:solidFill>
              </a:rPr>
              <a:t>２</a:t>
            </a:r>
            <a:r>
              <a:rPr lang="ja-JP" sz="1400">
                <a:solidFill>
                  <a:srgbClr val="7F7F7F"/>
                </a:solidFill>
                <a:latin typeface="Arial"/>
                <a:ea typeface="Arial"/>
                <a:cs typeface="Arial"/>
                <a:sym typeface="Arial"/>
              </a:rPr>
              <a:t>．</a:t>
            </a:r>
            <a:r>
              <a:rPr lang="ja-JP">
                <a:solidFill>
                  <a:srgbClr val="7F7F7F"/>
                </a:solidFill>
              </a:rPr>
              <a:t>データのダウンロード</a:t>
            </a:r>
            <a:endParaRPr sz="1100">
              <a:solidFill>
                <a:srgbClr val="7F7F7F"/>
              </a:solidFill>
              <a:latin typeface="Arial"/>
              <a:ea typeface="Arial"/>
              <a:cs typeface="Arial"/>
              <a:sym typeface="Arial"/>
            </a:endParaRPr>
          </a:p>
        </p:txBody>
      </p:sp>
      <p:sp>
        <p:nvSpPr>
          <p:cNvPr id="1010" name="Google Shape;1010;p63"/>
          <p:cNvSpPr txBox="1">
            <a:spLocks noGrp="1"/>
          </p:cNvSpPr>
          <p:nvPr>
            <p:ph type="title"/>
          </p:nvPr>
        </p:nvSpPr>
        <p:spPr>
          <a:xfrm>
            <a:off x="276446" y="472777"/>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450"/>
              <a:buFont typeface="Arial"/>
              <a:buNone/>
            </a:pPr>
            <a:r>
              <a:rPr lang="ja-JP" sz="1800" b="1">
                <a:solidFill>
                  <a:srgbClr val="7F7F7F"/>
                </a:solidFill>
                <a:latin typeface="Arial"/>
                <a:ea typeface="Arial"/>
                <a:cs typeface="Arial"/>
                <a:sym typeface="Arial"/>
              </a:rPr>
              <a:t>１．出勤簿用のデータ</a:t>
            </a:r>
            <a:endParaRPr/>
          </a:p>
        </p:txBody>
      </p:sp>
      <p:graphicFrame>
        <p:nvGraphicFramePr>
          <p:cNvPr id="1011" name="Google Shape;1011;p63"/>
          <p:cNvGraphicFramePr/>
          <p:nvPr/>
        </p:nvGraphicFramePr>
        <p:xfrm>
          <a:off x="293143" y="5698035"/>
          <a:ext cx="6280700" cy="2876425"/>
        </p:xfrm>
        <a:graphic>
          <a:graphicData uri="http://schemas.openxmlformats.org/drawingml/2006/table">
            <a:tbl>
              <a:tblPr>
                <a:noFill/>
                <a:tableStyleId>{E24E9AD8-4124-4E74-8C64-07CE461941A3}</a:tableStyleId>
              </a:tblPr>
              <a:tblGrid>
                <a:gridCol w="1275575">
                  <a:extLst>
                    <a:ext uri="{9D8B030D-6E8A-4147-A177-3AD203B41FA5}">
                      <a16:colId xmlns:a16="http://schemas.microsoft.com/office/drawing/2014/main" val="20000"/>
                    </a:ext>
                  </a:extLst>
                </a:gridCol>
                <a:gridCol w="5005125">
                  <a:extLst>
                    <a:ext uri="{9D8B030D-6E8A-4147-A177-3AD203B41FA5}">
                      <a16:colId xmlns:a16="http://schemas.microsoft.com/office/drawing/2014/main" val="20001"/>
                    </a:ext>
                  </a:extLst>
                </a:gridCol>
              </a:tblGrid>
              <a:tr h="78400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出力フォーマット</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作成済みのフォーマットの中から、どのフォーマットを利用してダウンロードするかを選択できます。</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「編集」をクリックすると、選択しているフォーマットの内容を編集できます。</a:t>
                      </a:r>
                      <a:br>
                        <a:rPr lang="ja-JP" sz="1050">
                          <a:solidFill>
                            <a:srgbClr val="7F7F7F"/>
                          </a:solidFill>
                          <a:latin typeface="Calibri"/>
                          <a:ea typeface="Calibri"/>
                          <a:cs typeface="Calibri"/>
                          <a:sym typeface="Calibri"/>
                        </a:rPr>
                      </a:br>
                      <a:r>
                        <a:rPr lang="ja-JP" sz="1050">
                          <a:solidFill>
                            <a:srgbClr val="E06666"/>
                          </a:solidFill>
                          <a:latin typeface="Calibri"/>
                          <a:ea typeface="Calibri"/>
                          <a:cs typeface="Calibri"/>
                          <a:sym typeface="Calibri"/>
                        </a:rPr>
                        <a:t>※基本フォーマットは編集できません。</a:t>
                      </a:r>
                      <a:endParaRPr sz="1050">
                        <a:solidFill>
                          <a:srgbClr val="E06666"/>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69747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集計方式</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総計で出力　　　　　-　全打刻場所での打刻を合計して抽出します</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打刻場所ごとに出力　-　打刻場所ごとに労働時間を抽出できます。　</a:t>
                      </a:r>
                      <a:br>
                        <a:rPr lang="ja-JP" sz="1050">
                          <a:solidFill>
                            <a:srgbClr val="7F7F7F"/>
                          </a:solidFill>
                          <a:latin typeface="Calibri"/>
                          <a:ea typeface="Calibri"/>
                          <a:cs typeface="Calibri"/>
                          <a:sym typeface="Calibri"/>
                        </a:rPr>
                      </a:br>
                      <a:r>
                        <a:rPr lang="ja-JP" sz="1050">
                          <a:solidFill>
                            <a:srgbClr val="E06666"/>
                          </a:solidFill>
                          <a:latin typeface="Calibri"/>
                          <a:ea typeface="Calibri"/>
                          <a:cs typeface="Calibri"/>
                          <a:sym typeface="Calibri"/>
                        </a:rPr>
                        <a:t>※打刻場所ごとに出す場合、別途</a:t>
                      </a:r>
                      <a:r>
                        <a:rPr lang="ja-JP" sz="1050" u="sng">
                          <a:solidFill>
                            <a:schemeClr val="hlink"/>
                          </a:solidFill>
                          <a:latin typeface="Calibri"/>
                          <a:ea typeface="Calibri"/>
                          <a:cs typeface="Calibri"/>
                          <a:sym typeface="Calibri"/>
                          <a:hlinkClick r:id="rId5"/>
                        </a:rPr>
                        <a:t>オプション設定</a:t>
                      </a:r>
                      <a:r>
                        <a:rPr lang="ja-JP" sz="1050">
                          <a:solidFill>
                            <a:srgbClr val="E06666"/>
                          </a:solidFill>
                          <a:latin typeface="Calibri"/>
                          <a:ea typeface="Calibri"/>
                          <a:cs typeface="Calibri"/>
                          <a:sym typeface="Calibri"/>
                        </a:rPr>
                        <a:t>の設定が必要です。</a:t>
                      </a:r>
                      <a:endParaRPr sz="1050">
                        <a:solidFill>
                          <a:srgbClr val="E06666"/>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69747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ファイル形式</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ダウンロードの形式をExcelかPDFから選択できます。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69747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在職・退職</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在職　-　退職扱いになっていないスタッフのみ抽出されます。</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退職　-　退職扱いになっているスタッフのみ抽出されます。</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全て　-　在職・退職のスタッフどちらも表示されます。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bl>
          </a:graphicData>
        </a:graphic>
      </p:graphicFrame>
      <p:sp>
        <p:nvSpPr>
          <p:cNvPr id="1012" name="Google Shape;1012;p63"/>
          <p:cNvSpPr txBox="1"/>
          <p:nvPr/>
        </p:nvSpPr>
        <p:spPr>
          <a:xfrm>
            <a:off x="276450" y="1470876"/>
            <a:ext cx="6280800" cy="8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F7F7F"/>
              </a:buClr>
              <a:buSzPts val="263"/>
              <a:buFont typeface="Arial"/>
              <a:buNone/>
            </a:pPr>
            <a:r>
              <a:rPr lang="ja-JP" sz="1050">
                <a:solidFill>
                  <a:srgbClr val="7F7F7F"/>
                </a:solidFill>
              </a:rPr>
              <a:t>条件を指定し、【ダウンロード】をクリックするとダウンロードが始まります。</a:t>
            </a:r>
            <a:br>
              <a:rPr lang="ja-JP" sz="1050">
                <a:solidFill>
                  <a:srgbClr val="7F7F7F"/>
                </a:solidFill>
              </a:rPr>
            </a:br>
            <a:r>
              <a:rPr lang="ja-JP" sz="1050">
                <a:solidFill>
                  <a:srgbClr val="7F7F7F"/>
                </a:solidFill>
              </a:rPr>
              <a:t>一度ダウンロードを開始すると途中で中断することができません。ダウンロード完了までお待ちください。</a:t>
            </a:r>
            <a:br>
              <a:rPr lang="ja-JP" sz="1050">
                <a:solidFill>
                  <a:srgbClr val="7F7F7F"/>
                </a:solidFill>
              </a:rPr>
            </a:br>
            <a:r>
              <a:rPr lang="ja-JP" sz="1050">
                <a:solidFill>
                  <a:srgbClr val="7F7F7F"/>
                </a:solidFill>
              </a:rPr>
              <a:t>ダウンロード中にブラウザを閉じる、他の画面に移動する等した場合、ダウンロードが完了次第メールにて管理者宛にデータが送付されます。</a:t>
            </a:r>
            <a:endParaRPr sz="1050">
              <a:solidFill>
                <a:srgbClr val="7F7F7F"/>
              </a:solidFill>
            </a:endParaRPr>
          </a:p>
          <a:p>
            <a:pPr marL="0" lvl="0" indent="0" algn="l" rtl="0">
              <a:spcBef>
                <a:spcPts val="0"/>
              </a:spcBef>
              <a:spcAft>
                <a:spcPts val="0"/>
              </a:spcAft>
              <a:buClr>
                <a:srgbClr val="7F7F7F"/>
              </a:buClr>
              <a:buSzPts val="263"/>
              <a:buFont typeface="Arial"/>
              <a:buNone/>
            </a:pPr>
            <a:endParaRPr sz="1050">
              <a:solidFill>
                <a:srgbClr val="7F7F7F"/>
              </a:solidFill>
            </a:endParaRPr>
          </a:p>
          <a:p>
            <a:pPr marL="0" marR="0" lvl="0" indent="0" algn="l" rtl="0">
              <a:spcBef>
                <a:spcPts val="0"/>
              </a:spcBef>
              <a:spcAft>
                <a:spcPts val="0"/>
              </a:spcAft>
              <a:buClr>
                <a:schemeClr val="dk1"/>
              </a:buClr>
              <a:buSzPts val="1050"/>
              <a:buFont typeface="Calibri"/>
              <a:buNone/>
            </a:pPr>
            <a:endParaRPr sz="1050">
              <a:solidFill>
                <a:srgbClr val="7F7F7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8"/>
          <p:cNvSpPr txBox="1">
            <a:spLocks noGrp="1"/>
          </p:cNvSpPr>
          <p:nvPr>
            <p:ph type="sldNum" idx="12"/>
          </p:nvPr>
        </p:nvSpPr>
        <p:spPr>
          <a:xfrm>
            <a:off x="5228474" y="8783053"/>
            <a:ext cx="15429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6</a:t>
            </a:fld>
            <a:endParaRPr/>
          </a:p>
        </p:txBody>
      </p:sp>
      <p:sp>
        <p:nvSpPr>
          <p:cNvPr id="181" name="Google Shape;181;p18"/>
          <p:cNvSpPr txBox="1">
            <a:spLocks noGrp="1"/>
          </p:cNvSpPr>
          <p:nvPr>
            <p:ph type="title"/>
          </p:nvPr>
        </p:nvSpPr>
        <p:spPr>
          <a:xfrm>
            <a:off x="276447" y="47277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solidFill>
                  <a:srgbClr val="7F7F7F"/>
                </a:solidFill>
                <a:latin typeface="Arial"/>
                <a:ea typeface="Arial"/>
                <a:cs typeface="Arial"/>
                <a:sym typeface="Arial"/>
              </a:rPr>
              <a:t>２．スタッフ</a:t>
            </a:r>
            <a:r>
              <a:rPr lang="ja-JP" sz="1800" b="1">
                <a:solidFill>
                  <a:srgbClr val="7F7F7F"/>
                </a:solidFill>
                <a:latin typeface="Arial"/>
                <a:ea typeface="Arial"/>
                <a:cs typeface="Arial"/>
                <a:sym typeface="Arial"/>
              </a:rPr>
              <a:t>種別設定</a:t>
            </a:r>
            <a:endParaRPr sz="1100" b="0" i="0" u="none" strike="noStrike" cap="none">
              <a:solidFill>
                <a:srgbClr val="FF0000"/>
              </a:solidFill>
              <a:latin typeface="Arial"/>
              <a:ea typeface="Arial"/>
              <a:cs typeface="Arial"/>
              <a:sym typeface="Arial"/>
            </a:endParaRPr>
          </a:p>
        </p:txBody>
      </p:sp>
      <p:cxnSp>
        <p:nvCxnSpPr>
          <p:cNvPr id="182" name="Google Shape;182;p18"/>
          <p:cNvCxnSpPr/>
          <p:nvPr/>
        </p:nvCxnSpPr>
        <p:spPr>
          <a:xfrm>
            <a:off x="292394" y="882567"/>
            <a:ext cx="6241200" cy="0"/>
          </a:xfrm>
          <a:prstGeom prst="straightConnector1">
            <a:avLst/>
          </a:prstGeom>
          <a:noFill/>
          <a:ln w="9525" cap="flat" cmpd="sng">
            <a:solidFill>
              <a:srgbClr val="0070C0"/>
            </a:solidFill>
            <a:prstDash val="solid"/>
            <a:miter lim="800000"/>
            <a:headEnd type="none" w="sm" len="sm"/>
            <a:tailEnd type="none" w="sm" len="sm"/>
          </a:ln>
        </p:spPr>
      </p:cxnSp>
      <p:grpSp>
        <p:nvGrpSpPr>
          <p:cNvPr id="183" name="Google Shape;183;p18"/>
          <p:cNvGrpSpPr/>
          <p:nvPr/>
        </p:nvGrpSpPr>
        <p:grpSpPr>
          <a:xfrm>
            <a:off x="292394" y="951339"/>
            <a:ext cx="6241200" cy="883945"/>
            <a:chOff x="276445" y="997059"/>
            <a:chExt cx="6241200" cy="883945"/>
          </a:xfrm>
        </p:grpSpPr>
        <p:sp>
          <p:nvSpPr>
            <p:cNvPr id="184" name="Google Shape;184;p18"/>
            <p:cNvSpPr txBox="1"/>
            <p:nvPr/>
          </p:nvSpPr>
          <p:spPr>
            <a:xfrm>
              <a:off x="276445" y="997059"/>
              <a:ext cx="6241200" cy="306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sz="1400">
                  <a:solidFill>
                    <a:srgbClr val="7F7F7F"/>
                  </a:solidFill>
                  <a:latin typeface="Arial"/>
                  <a:ea typeface="Arial"/>
                  <a:cs typeface="Arial"/>
                  <a:sym typeface="Arial"/>
                </a:rPr>
                <a:t>１．</a:t>
              </a:r>
              <a:r>
                <a:rPr lang="ja-JP">
                  <a:solidFill>
                    <a:srgbClr val="7F7F7F"/>
                  </a:solidFill>
                </a:rPr>
                <a:t>スタッフ種別設定</a:t>
              </a:r>
              <a:endParaRPr sz="1100">
                <a:solidFill>
                  <a:srgbClr val="7F7F7F"/>
                </a:solidFill>
                <a:latin typeface="Arial"/>
                <a:ea typeface="Arial"/>
                <a:cs typeface="Arial"/>
                <a:sym typeface="Arial"/>
              </a:endParaRPr>
            </a:p>
          </p:txBody>
        </p:sp>
        <p:sp>
          <p:nvSpPr>
            <p:cNvPr id="185" name="Google Shape;185;p18"/>
            <p:cNvSpPr txBox="1"/>
            <p:nvPr/>
          </p:nvSpPr>
          <p:spPr>
            <a:xfrm>
              <a:off x="276445" y="1303804"/>
              <a:ext cx="6241200" cy="5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a:t>
              </a:r>
              <a:r>
                <a:rPr lang="ja-JP" sz="1050">
                  <a:solidFill>
                    <a:srgbClr val="7F7F7F"/>
                  </a:solidFill>
                </a:rPr>
                <a:t>スタッフ種別設定を行います。</a:t>
              </a:r>
              <a:endParaRPr sz="1050">
                <a:solidFill>
                  <a:srgbClr val="7F7F7F"/>
                </a:solidFill>
              </a:endParaRPr>
            </a:p>
            <a:p>
              <a:pPr marL="0" marR="0" lvl="0" indent="0" algn="l" rtl="0">
                <a:spcBef>
                  <a:spcPts val="0"/>
                </a:spcBef>
                <a:spcAft>
                  <a:spcPts val="0"/>
                </a:spcAft>
                <a:buNone/>
              </a:pPr>
              <a:r>
                <a:rPr lang="ja-JP" sz="1050">
                  <a:solidFill>
                    <a:srgbClr val="7F7F7F"/>
                  </a:solidFill>
                </a:rPr>
                <a:t>社員や派遣社員、アルバイト等のスタッフ種別を設定できます。スタッフ種別ごとに所定労働時間等の設定を分けて設定することが可能になります。</a:t>
              </a:r>
              <a:endParaRPr sz="1050">
                <a:solidFill>
                  <a:srgbClr val="7F7F7F"/>
                </a:solidFill>
              </a:endParaRPr>
            </a:p>
          </p:txBody>
        </p:sp>
      </p:grpSp>
      <p:sp>
        <p:nvSpPr>
          <p:cNvPr id="186" name="Google Shape;186;p18"/>
          <p:cNvSpPr/>
          <p:nvPr/>
        </p:nvSpPr>
        <p:spPr>
          <a:xfrm>
            <a:off x="2827642" y="4193362"/>
            <a:ext cx="1068600" cy="521400"/>
          </a:xfrm>
          <a:prstGeom prst="downArrow">
            <a:avLst>
              <a:gd name="adj1" fmla="val 50000"/>
              <a:gd name="adj2" fmla="val 50000"/>
            </a:avLst>
          </a:prstGeom>
          <a:noFill/>
          <a:ln w="1270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87" name="Google Shape;187;p18"/>
          <p:cNvGrpSpPr/>
          <p:nvPr/>
        </p:nvGrpSpPr>
        <p:grpSpPr>
          <a:xfrm>
            <a:off x="459599" y="1924050"/>
            <a:ext cx="5836624" cy="2191072"/>
            <a:chOff x="510688" y="2000250"/>
            <a:chExt cx="5836624" cy="2191072"/>
          </a:xfrm>
        </p:grpSpPr>
        <p:pic>
          <p:nvPicPr>
            <p:cNvPr id="188" name="Google Shape;188;p18"/>
            <p:cNvPicPr preferRelativeResize="0"/>
            <p:nvPr/>
          </p:nvPicPr>
          <p:blipFill>
            <a:blip r:embed="rId3">
              <a:alphaModFix/>
            </a:blip>
            <a:stretch>
              <a:fillRect/>
            </a:stretch>
          </p:blipFill>
          <p:spPr>
            <a:xfrm>
              <a:off x="510688" y="2333576"/>
              <a:ext cx="5836624" cy="1857746"/>
            </a:xfrm>
            <a:prstGeom prst="rect">
              <a:avLst/>
            </a:prstGeom>
            <a:noFill/>
            <a:ln>
              <a:noFill/>
            </a:ln>
            <a:effectLst>
              <a:outerShdw blurRad="57150" dist="19050" dir="5400000" algn="bl" rotWithShape="0">
                <a:srgbClr val="000000">
                  <a:alpha val="50000"/>
                </a:srgbClr>
              </a:outerShdw>
            </a:effectLst>
          </p:spPr>
        </p:pic>
        <p:sp>
          <p:nvSpPr>
            <p:cNvPr id="189" name="Google Shape;189;p18"/>
            <p:cNvSpPr/>
            <p:nvPr/>
          </p:nvSpPr>
          <p:spPr>
            <a:xfrm>
              <a:off x="4533900" y="2324100"/>
              <a:ext cx="1114500" cy="3459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8"/>
            <p:cNvSpPr/>
            <p:nvPr/>
          </p:nvSpPr>
          <p:spPr>
            <a:xfrm>
              <a:off x="2400288" y="3476625"/>
              <a:ext cx="929700" cy="3387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txBox="1"/>
            <p:nvPr/>
          </p:nvSpPr>
          <p:spPr>
            <a:xfrm>
              <a:off x="4391025" y="2000250"/>
              <a:ext cx="3618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b="1">
                  <a:solidFill>
                    <a:srgbClr val="E06666"/>
                  </a:solidFill>
                </a:rPr>
                <a:t>①</a:t>
              </a:r>
              <a:endParaRPr b="1">
                <a:solidFill>
                  <a:srgbClr val="E06666"/>
                </a:solidFill>
              </a:endParaRPr>
            </a:p>
          </p:txBody>
        </p:sp>
        <p:sp>
          <p:nvSpPr>
            <p:cNvPr id="192" name="Google Shape;192;p18"/>
            <p:cNvSpPr txBox="1"/>
            <p:nvPr/>
          </p:nvSpPr>
          <p:spPr>
            <a:xfrm>
              <a:off x="2143125" y="3185550"/>
              <a:ext cx="3618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b="1">
                  <a:solidFill>
                    <a:srgbClr val="E06666"/>
                  </a:solidFill>
                </a:rPr>
                <a:t>②</a:t>
              </a:r>
              <a:endParaRPr b="1">
                <a:solidFill>
                  <a:srgbClr val="E06666"/>
                </a:solidFill>
              </a:endParaRPr>
            </a:p>
          </p:txBody>
        </p:sp>
      </p:grpSp>
      <p:pic>
        <p:nvPicPr>
          <p:cNvPr id="193" name="Google Shape;193;p18"/>
          <p:cNvPicPr preferRelativeResize="0"/>
          <p:nvPr/>
        </p:nvPicPr>
        <p:blipFill>
          <a:blip r:embed="rId4">
            <a:alphaModFix/>
          </a:blip>
          <a:stretch>
            <a:fillRect/>
          </a:stretch>
        </p:blipFill>
        <p:spPr>
          <a:xfrm>
            <a:off x="340350" y="4862814"/>
            <a:ext cx="6177299" cy="2361923"/>
          </a:xfrm>
          <a:prstGeom prst="rect">
            <a:avLst/>
          </a:prstGeom>
          <a:noFill/>
          <a:ln w="9525" cap="flat" cmpd="sng">
            <a:solidFill>
              <a:srgbClr val="B7B7B7"/>
            </a:solidFill>
            <a:prstDash val="solid"/>
            <a:round/>
            <a:headEnd type="none" w="sm" len="sm"/>
            <a:tailEnd type="none" w="sm" len="sm"/>
          </a:ln>
          <a:effectLst>
            <a:outerShdw blurRad="57150" dist="19050" dir="5400000" algn="bl" rotWithShape="0">
              <a:srgbClr val="000000">
                <a:alpha val="50000"/>
              </a:srgbClr>
            </a:outerShdw>
          </a:effectLst>
        </p:spPr>
      </p:pic>
      <p:sp>
        <p:nvSpPr>
          <p:cNvPr id="194" name="Google Shape;194;p18"/>
          <p:cNvSpPr txBox="1"/>
          <p:nvPr/>
        </p:nvSpPr>
        <p:spPr>
          <a:xfrm>
            <a:off x="292394" y="1813311"/>
            <a:ext cx="6241200" cy="4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「基本情報設定」＞</a:t>
            </a:r>
            <a:r>
              <a:rPr lang="ja-JP" sz="1050">
                <a:solidFill>
                  <a:srgbClr val="7F7F7F"/>
                </a:solidFill>
              </a:rPr>
              <a:t>「初期設定一覧」</a:t>
            </a:r>
            <a:r>
              <a:rPr lang="ja-JP" sz="1050">
                <a:solidFill>
                  <a:srgbClr val="7F7F7F"/>
                </a:solidFill>
                <a:latin typeface="Arial"/>
                <a:ea typeface="Arial"/>
                <a:cs typeface="Arial"/>
                <a:sym typeface="Arial"/>
              </a:rPr>
              <a:t>＞「</a:t>
            </a:r>
            <a:r>
              <a:rPr lang="ja-JP" sz="1050" u="sng">
                <a:solidFill>
                  <a:schemeClr val="hlink"/>
                </a:solidFill>
                <a:hlinkClick r:id="rId5"/>
              </a:rPr>
              <a:t>スタッフ種別設定</a:t>
            </a:r>
            <a:r>
              <a:rPr lang="ja-JP" sz="1050">
                <a:solidFill>
                  <a:srgbClr val="7F7F7F"/>
                </a:solidFill>
                <a:latin typeface="Arial"/>
                <a:ea typeface="Arial"/>
                <a:cs typeface="Arial"/>
                <a:sym typeface="Arial"/>
              </a:rPr>
              <a:t>」で設定ができます。</a:t>
            </a:r>
            <a:endParaRPr sz="1050">
              <a:solidFill>
                <a:srgbClr val="7F7F7F"/>
              </a:solidFill>
              <a:latin typeface="Arial"/>
              <a:ea typeface="Arial"/>
              <a:cs typeface="Arial"/>
              <a:sym typeface="Arial"/>
            </a:endParaRPr>
          </a:p>
          <a:p>
            <a:pPr marL="0" marR="0" lvl="0" indent="0" algn="l" rtl="0">
              <a:spcBef>
                <a:spcPts val="0"/>
              </a:spcBef>
              <a:spcAft>
                <a:spcPts val="0"/>
              </a:spcAft>
              <a:buNone/>
            </a:pPr>
            <a:endParaRPr sz="1050">
              <a:solidFill>
                <a:srgbClr val="7F7F7F"/>
              </a:solidFill>
              <a:latin typeface="Arial"/>
              <a:ea typeface="Arial"/>
              <a:cs typeface="Arial"/>
              <a:sym typeface="Arial"/>
            </a:endParaRPr>
          </a:p>
        </p:txBody>
      </p:sp>
      <p:sp>
        <p:nvSpPr>
          <p:cNvPr id="195" name="Google Shape;195;p18"/>
          <p:cNvSpPr/>
          <p:nvPr/>
        </p:nvSpPr>
        <p:spPr>
          <a:xfrm rot="5400000">
            <a:off x="902725" y="6265650"/>
            <a:ext cx="654900" cy="577200"/>
          </a:xfrm>
          <a:prstGeom prst="bentUpArrow">
            <a:avLst>
              <a:gd name="adj1" fmla="val 25000"/>
              <a:gd name="adj2" fmla="val 25000"/>
              <a:gd name="adj3" fmla="val 25000"/>
            </a:avLst>
          </a:prstGeom>
          <a:solidFill>
            <a:srgbClr val="E06666"/>
          </a:solid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a:off x="342900" y="5886450"/>
            <a:ext cx="847800" cy="1524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8"/>
          <p:cNvSpPr txBox="1"/>
          <p:nvPr/>
        </p:nvSpPr>
        <p:spPr>
          <a:xfrm>
            <a:off x="216194" y="7811284"/>
            <a:ext cx="6241200" cy="5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a:t>
            </a:r>
            <a:r>
              <a:rPr lang="ja-JP" sz="1050">
                <a:solidFill>
                  <a:srgbClr val="7F7F7F"/>
                </a:solidFill>
              </a:rPr>
              <a:t>初期設定されているスタッフ種別は、編集･削除が可能です。</a:t>
            </a:r>
            <a:endParaRPr sz="1050">
              <a:solidFill>
                <a:srgbClr val="7F7F7F"/>
              </a:solidFill>
            </a:endParaRPr>
          </a:p>
          <a:p>
            <a:pPr marL="0" marR="0" lvl="0" indent="0" algn="l" rtl="0">
              <a:spcBef>
                <a:spcPts val="0"/>
              </a:spcBef>
              <a:spcAft>
                <a:spcPts val="0"/>
              </a:spcAft>
              <a:buNone/>
            </a:pPr>
            <a:r>
              <a:rPr lang="ja-JP" sz="1050">
                <a:solidFill>
                  <a:srgbClr val="7F7F7F"/>
                </a:solidFill>
              </a:rPr>
              <a:t>作成したいスタッフ種別名を入力し、【設定する】をクリックすると作成（追加）できます。</a:t>
            </a:r>
            <a:endParaRPr sz="1050">
              <a:solidFill>
                <a:srgbClr val="7F7F7F"/>
              </a:solidFill>
            </a:endParaRPr>
          </a:p>
        </p:txBody>
      </p:sp>
      <p:pic>
        <p:nvPicPr>
          <p:cNvPr id="198" name="Google Shape;198;p18"/>
          <p:cNvPicPr preferRelativeResize="0"/>
          <p:nvPr/>
        </p:nvPicPr>
        <p:blipFill>
          <a:blip r:embed="rId6">
            <a:alphaModFix/>
          </a:blip>
          <a:stretch>
            <a:fillRect/>
          </a:stretch>
        </p:blipFill>
        <p:spPr>
          <a:xfrm>
            <a:off x="1750450" y="6463925"/>
            <a:ext cx="4545775" cy="1078900"/>
          </a:xfrm>
          <a:prstGeom prst="rect">
            <a:avLst/>
          </a:prstGeom>
          <a:noFill/>
          <a:ln w="28575" cap="flat" cmpd="sng">
            <a:solidFill>
              <a:srgbClr val="E06666"/>
            </a:solidFill>
            <a:prstDash val="dash"/>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9"/>
          <p:cNvSpPr txBox="1">
            <a:spLocks noGrp="1"/>
          </p:cNvSpPr>
          <p:nvPr>
            <p:ph type="sldNum" idx="12"/>
          </p:nvPr>
        </p:nvSpPr>
        <p:spPr>
          <a:xfrm>
            <a:off x="5228474" y="8783053"/>
            <a:ext cx="15429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7</a:t>
            </a:fld>
            <a:endParaRPr/>
          </a:p>
        </p:txBody>
      </p:sp>
      <p:sp>
        <p:nvSpPr>
          <p:cNvPr id="205" name="Google Shape;205;p19"/>
          <p:cNvSpPr txBox="1">
            <a:spLocks noGrp="1"/>
          </p:cNvSpPr>
          <p:nvPr>
            <p:ph type="title"/>
          </p:nvPr>
        </p:nvSpPr>
        <p:spPr>
          <a:xfrm>
            <a:off x="276447" y="47277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solidFill>
                  <a:srgbClr val="7F7F7F"/>
                </a:solidFill>
                <a:latin typeface="Arial"/>
                <a:ea typeface="Arial"/>
                <a:cs typeface="Arial"/>
                <a:sym typeface="Arial"/>
              </a:rPr>
              <a:t>３</a:t>
            </a:r>
            <a:r>
              <a:rPr lang="ja-JP" sz="1800" b="1" i="0" u="none" strike="noStrike" cap="none">
                <a:solidFill>
                  <a:srgbClr val="7F7F7F"/>
                </a:solidFill>
                <a:latin typeface="Arial"/>
                <a:ea typeface="Arial"/>
                <a:cs typeface="Arial"/>
                <a:sym typeface="Arial"/>
              </a:rPr>
              <a:t>．</a:t>
            </a:r>
            <a:r>
              <a:rPr lang="ja-JP" sz="1800" b="1">
                <a:solidFill>
                  <a:srgbClr val="7F7F7F"/>
                </a:solidFill>
                <a:latin typeface="Arial"/>
                <a:ea typeface="Arial"/>
                <a:cs typeface="Arial"/>
                <a:sym typeface="Arial"/>
              </a:rPr>
              <a:t>単位時間の設定</a:t>
            </a:r>
            <a:endParaRPr sz="1100" b="0" i="0" u="none" strike="noStrike" cap="none">
              <a:solidFill>
                <a:srgbClr val="FF0000"/>
              </a:solidFill>
              <a:latin typeface="Arial"/>
              <a:ea typeface="Arial"/>
              <a:cs typeface="Arial"/>
              <a:sym typeface="Arial"/>
            </a:endParaRPr>
          </a:p>
        </p:txBody>
      </p:sp>
      <p:cxnSp>
        <p:nvCxnSpPr>
          <p:cNvPr id="206" name="Google Shape;206;p19"/>
          <p:cNvCxnSpPr/>
          <p:nvPr/>
        </p:nvCxnSpPr>
        <p:spPr>
          <a:xfrm>
            <a:off x="292394" y="882567"/>
            <a:ext cx="6241200" cy="0"/>
          </a:xfrm>
          <a:prstGeom prst="straightConnector1">
            <a:avLst/>
          </a:prstGeom>
          <a:noFill/>
          <a:ln w="9525" cap="flat" cmpd="sng">
            <a:solidFill>
              <a:srgbClr val="0070C0"/>
            </a:solidFill>
            <a:prstDash val="solid"/>
            <a:miter lim="800000"/>
            <a:headEnd type="none" w="sm" len="sm"/>
            <a:tailEnd type="none" w="sm" len="sm"/>
          </a:ln>
        </p:spPr>
      </p:cxnSp>
      <p:grpSp>
        <p:nvGrpSpPr>
          <p:cNvPr id="207" name="Google Shape;207;p19"/>
          <p:cNvGrpSpPr/>
          <p:nvPr/>
        </p:nvGrpSpPr>
        <p:grpSpPr>
          <a:xfrm>
            <a:off x="292394" y="951339"/>
            <a:ext cx="6241200" cy="883945"/>
            <a:chOff x="276445" y="997059"/>
            <a:chExt cx="6241200" cy="883945"/>
          </a:xfrm>
        </p:grpSpPr>
        <p:sp>
          <p:nvSpPr>
            <p:cNvPr id="208" name="Google Shape;208;p19"/>
            <p:cNvSpPr txBox="1"/>
            <p:nvPr/>
          </p:nvSpPr>
          <p:spPr>
            <a:xfrm>
              <a:off x="276445" y="997059"/>
              <a:ext cx="6241200" cy="306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sz="1400">
                  <a:solidFill>
                    <a:srgbClr val="7F7F7F"/>
                  </a:solidFill>
                  <a:latin typeface="Arial"/>
                  <a:ea typeface="Arial"/>
                  <a:cs typeface="Arial"/>
                  <a:sym typeface="Arial"/>
                </a:rPr>
                <a:t>１．</a:t>
              </a:r>
              <a:r>
                <a:rPr lang="ja-JP">
                  <a:solidFill>
                    <a:srgbClr val="7F7F7F"/>
                  </a:solidFill>
                </a:rPr>
                <a:t>単位時間の設定</a:t>
              </a:r>
              <a:endParaRPr sz="1100">
                <a:solidFill>
                  <a:srgbClr val="7F7F7F"/>
                </a:solidFill>
                <a:latin typeface="Arial"/>
                <a:ea typeface="Arial"/>
                <a:cs typeface="Arial"/>
                <a:sym typeface="Arial"/>
              </a:endParaRPr>
            </a:p>
          </p:txBody>
        </p:sp>
        <p:sp>
          <p:nvSpPr>
            <p:cNvPr id="209" name="Google Shape;209;p19"/>
            <p:cNvSpPr txBox="1"/>
            <p:nvPr/>
          </p:nvSpPr>
          <p:spPr>
            <a:xfrm>
              <a:off x="276445" y="1303804"/>
              <a:ext cx="6241200" cy="5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rPr>
                <a:t>シフトパターンを作成する際や残業申請、自動で休憩を反映させる際に</a:t>
              </a:r>
              <a:endParaRPr sz="1050">
                <a:solidFill>
                  <a:srgbClr val="7F7F7F"/>
                </a:solidFill>
              </a:endParaRPr>
            </a:p>
            <a:p>
              <a:pPr marL="0" marR="0" lvl="0" indent="0" algn="l" rtl="0">
                <a:spcBef>
                  <a:spcPts val="0"/>
                </a:spcBef>
                <a:spcAft>
                  <a:spcPts val="0"/>
                </a:spcAft>
                <a:buNone/>
              </a:pPr>
              <a:r>
                <a:rPr lang="ja-JP" sz="1050">
                  <a:solidFill>
                    <a:srgbClr val="7F7F7F"/>
                  </a:solidFill>
                </a:rPr>
                <a:t>何分単位で管理をするのか設定ができます。</a:t>
              </a:r>
              <a:endParaRPr sz="1050">
                <a:solidFill>
                  <a:srgbClr val="7F7F7F"/>
                </a:solidFill>
              </a:endParaRPr>
            </a:p>
          </p:txBody>
        </p:sp>
      </p:grpSp>
      <p:pic>
        <p:nvPicPr>
          <p:cNvPr id="210" name="Google Shape;210;p19"/>
          <p:cNvPicPr preferRelativeResize="0"/>
          <p:nvPr/>
        </p:nvPicPr>
        <p:blipFill>
          <a:blip r:embed="rId3">
            <a:alphaModFix/>
          </a:blip>
          <a:stretch>
            <a:fillRect/>
          </a:stretch>
        </p:blipFill>
        <p:spPr>
          <a:xfrm>
            <a:off x="1347000" y="1835204"/>
            <a:ext cx="4164001" cy="4170475"/>
          </a:xfrm>
          <a:prstGeom prst="rect">
            <a:avLst/>
          </a:prstGeom>
          <a:noFill/>
          <a:ln w="9525" cap="flat" cmpd="sng">
            <a:solidFill>
              <a:srgbClr val="CCCCCC"/>
            </a:solidFill>
            <a:prstDash val="solid"/>
            <a:round/>
            <a:headEnd type="none" w="sm" len="sm"/>
            <a:tailEnd type="none" w="sm" len="sm"/>
          </a:ln>
          <a:effectLst>
            <a:outerShdw blurRad="142875" dist="152400" dir="2700000" algn="bl" rotWithShape="0">
              <a:srgbClr val="666666">
                <a:alpha val="50000"/>
              </a:srgbClr>
            </a:outerShdw>
          </a:effectLst>
        </p:spPr>
      </p:pic>
      <p:sp>
        <p:nvSpPr>
          <p:cNvPr id="211" name="Google Shape;211;p19"/>
          <p:cNvSpPr txBox="1"/>
          <p:nvPr/>
        </p:nvSpPr>
        <p:spPr>
          <a:xfrm>
            <a:off x="292394" y="6211084"/>
            <a:ext cx="6241200" cy="5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rPr>
              <a:t>例）15分単位にした場合</a:t>
            </a:r>
            <a:endParaRPr sz="1050">
              <a:solidFill>
                <a:srgbClr val="7F7F7F"/>
              </a:solidFill>
            </a:endParaRPr>
          </a:p>
          <a:p>
            <a:pPr marL="0" marR="0" lvl="0" indent="0" algn="l" rtl="0">
              <a:spcBef>
                <a:spcPts val="0"/>
              </a:spcBef>
              <a:spcAft>
                <a:spcPts val="0"/>
              </a:spcAft>
              <a:buNone/>
            </a:pPr>
            <a:r>
              <a:rPr lang="ja-JP" sz="1050">
                <a:solidFill>
                  <a:srgbClr val="7F7F7F"/>
                </a:solidFill>
              </a:rPr>
              <a:t>　　　シフト等を設定する際のプルダウンが、15分毎で表示されます。</a:t>
            </a:r>
            <a:endParaRPr sz="1050">
              <a:solidFill>
                <a:srgbClr val="7F7F7F"/>
              </a:solidFill>
            </a:endParaRPr>
          </a:p>
        </p:txBody>
      </p:sp>
      <p:pic>
        <p:nvPicPr>
          <p:cNvPr id="212" name="Google Shape;212;p19"/>
          <p:cNvPicPr preferRelativeResize="0"/>
          <p:nvPr/>
        </p:nvPicPr>
        <p:blipFill>
          <a:blip r:embed="rId4">
            <a:alphaModFix/>
          </a:blip>
          <a:stretch>
            <a:fillRect/>
          </a:stretch>
        </p:blipFill>
        <p:spPr>
          <a:xfrm>
            <a:off x="1752589" y="6750184"/>
            <a:ext cx="3352823" cy="1822316"/>
          </a:xfrm>
          <a:prstGeom prst="rect">
            <a:avLst/>
          </a:prstGeom>
          <a:noFill/>
          <a:ln w="9525" cap="flat" cmpd="sng">
            <a:solidFill>
              <a:srgbClr val="D9D9D9"/>
            </a:solidFill>
            <a:prstDash val="solid"/>
            <a:round/>
            <a:headEnd type="none" w="sm" len="sm"/>
            <a:tailEnd type="none" w="sm" len="sm"/>
          </a:ln>
          <a:effectLst>
            <a:outerShdw blurRad="57150" dist="19050" dir="5400000" algn="bl" rotWithShape="0">
              <a:srgbClr val="000000">
                <a:alpha val="50000"/>
              </a:srgbClr>
            </a:outerShdw>
          </a:effectLst>
        </p:spPr>
      </p:pic>
      <p:sp>
        <p:nvSpPr>
          <p:cNvPr id="213" name="Google Shape;213;p19"/>
          <p:cNvSpPr/>
          <p:nvPr/>
        </p:nvSpPr>
        <p:spPr>
          <a:xfrm>
            <a:off x="3743325" y="7781925"/>
            <a:ext cx="333300" cy="7047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0"/>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solidFill>
                  <a:srgbClr val="7F7F7F"/>
                </a:solidFill>
                <a:latin typeface="Arial"/>
                <a:ea typeface="Arial"/>
                <a:cs typeface="Arial"/>
                <a:sym typeface="Arial"/>
              </a:rPr>
              <a:t>４</a:t>
            </a:r>
            <a:r>
              <a:rPr lang="ja-JP" sz="1800" b="1" i="0" u="none" strike="noStrike" cap="none">
                <a:solidFill>
                  <a:srgbClr val="7F7F7F"/>
                </a:solidFill>
                <a:latin typeface="Arial"/>
                <a:ea typeface="Arial"/>
                <a:cs typeface="Arial"/>
                <a:sym typeface="Arial"/>
              </a:rPr>
              <a:t>．スタッフの登録</a:t>
            </a:r>
            <a:endParaRPr sz="1100" b="0" i="0" u="none" strike="noStrike" cap="none">
              <a:solidFill>
                <a:srgbClr val="FF0000"/>
              </a:solidFill>
              <a:latin typeface="Arial"/>
              <a:ea typeface="Arial"/>
              <a:cs typeface="Arial"/>
              <a:sym typeface="Arial"/>
            </a:endParaRPr>
          </a:p>
        </p:txBody>
      </p:sp>
      <p:sp>
        <p:nvSpPr>
          <p:cNvPr id="219" name="Google Shape;219;p20"/>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8</a:t>
            </a:fld>
            <a:endParaRPr sz="900">
              <a:solidFill>
                <a:srgbClr val="D0CECE"/>
              </a:solidFill>
              <a:latin typeface="Calibri"/>
              <a:ea typeface="Calibri"/>
              <a:cs typeface="Calibri"/>
              <a:sym typeface="Calibri"/>
            </a:endParaRPr>
          </a:p>
        </p:txBody>
      </p:sp>
      <p:cxnSp>
        <p:nvCxnSpPr>
          <p:cNvPr id="220" name="Google Shape;220;p20"/>
          <p:cNvCxnSpPr/>
          <p:nvPr/>
        </p:nvCxnSpPr>
        <p:spPr>
          <a:xfrm>
            <a:off x="292394" y="882567"/>
            <a:ext cx="6241311" cy="0"/>
          </a:xfrm>
          <a:prstGeom prst="straightConnector1">
            <a:avLst/>
          </a:prstGeom>
          <a:noFill/>
          <a:ln w="9525" cap="flat" cmpd="sng">
            <a:solidFill>
              <a:srgbClr val="0070C0"/>
            </a:solidFill>
            <a:prstDash val="solid"/>
            <a:miter lim="800000"/>
            <a:headEnd type="none" w="sm" len="sm"/>
            <a:tailEnd type="none" w="sm" len="sm"/>
          </a:ln>
        </p:spPr>
      </p:cxnSp>
      <p:grpSp>
        <p:nvGrpSpPr>
          <p:cNvPr id="221" name="Google Shape;221;p20"/>
          <p:cNvGrpSpPr/>
          <p:nvPr/>
        </p:nvGrpSpPr>
        <p:grpSpPr>
          <a:xfrm>
            <a:off x="292394" y="951339"/>
            <a:ext cx="6241311" cy="883826"/>
            <a:chOff x="276445" y="997059"/>
            <a:chExt cx="6241311" cy="883826"/>
          </a:xfrm>
        </p:grpSpPr>
        <p:sp>
          <p:nvSpPr>
            <p:cNvPr id="222" name="Google Shape;222;p20"/>
            <p:cNvSpPr txBox="1"/>
            <p:nvPr/>
          </p:nvSpPr>
          <p:spPr>
            <a:xfrm>
              <a:off x="276445" y="997059"/>
              <a:ext cx="6241311" cy="30674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ja-JP" sz="1400">
                  <a:solidFill>
                    <a:srgbClr val="7F7F7F"/>
                  </a:solidFill>
                  <a:latin typeface="Arial"/>
                  <a:ea typeface="Arial"/>
                  <a:cs typeface="Arial"/>
                  <a:sym typeface="Arial"/>
                </a:rPr>
                <a:t>１．スタッフ設定</a:t>
              </a:r>
              <a:endParaRPr sz="1100">
                <a:solidFill>
                  <a:srgbClr val="7F7F7F"/>
                </a:solidFill>
                <a:latin typeface="Arial"/>
                <a:ea typeface="Arial"/>
                <a:cs typeface="Arial"/>
                <a:sym typeface="Arial"/>
              </a:endParaRPr>
            </a:p>
          </p:txBody>
        </p:sp>
        <p:sp>
          <p:nvSpPr>
            <p:cNvPr id="223" name="Google Shape;223;p20"/>
            <p:cNvSpPr txBox="1"/>
            <p:nvPr/>
          </p:nvSpPr>
          <p:spPr>
            <a:xfrm>
              <a:off x="276445" y="1303804"/>
              <a:ext cx="6241311" cy="5770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次に、スタッフを登録します。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　「基本情報設定」＞</a:t>
              </a:r>
              <a:r>
                <a:rPr lang="ja-JP" sz="1050">
                  <a:solidFill>
                    <a:srgbClr val="7F7F7F"/>
                  </a:solidFill>
                </a:rPr>
                <a:t>「初期設定一覧」</a:t>
              </a:r>
              <a:r>
                <a:rPr lang="ja-JP" sz="1050">
                  <a:solidFill>
                    <a:srgbClr val="7F7F7F"/>
                  </a:solidFill>
                  <a:latin typeface="Arial"/>
                  <a:ea typeface="Arial"/>
                  <a:cs typeface="Arial"/>
                  <a:sym typeface="Arial"/>
                </a:rPr>
                <a:t>＞「スタッフ登録」で設定ができます。</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a:t>
              </a:r>
              <a:r>
                <a:rPr lang="ja-JP" sz="1050" u="sng">
                  <a:solidFill>
                    <a:schemeClr val="hlink"/>
                  </a:solidFill>
                  <a:latin typeface="Arial"/>
                  <a:ea typeface="Arial"/>
                  <a:cs typeface="Arial"/>
                  <a:sym typeface="Arial"/>
                  <a:hlinkClick r:id="rId3"/>
                </a:rPr>
                <a:t>スタッフ登録</a:t>
              </a:r>
              <a:r>
                <a:rPr lang="ja-JP" sz="1050">
                  <a:solidFill>
                    <a:srgbClr val="7F7F7F"/>
                  </a:solidFill>
                  <a:latin typeface="Arial"/>
                  <a:ea typeface="Arial"/>
                  <a:cs typeface="Arial"/>
                  <a:sym typeface="Arial"/>
                </a:rPr>
                <a:t>」をクリックしますと、スタッフの登録画面に進みます。</a:t>
              </a:r>
              <a:endParaRPr sz="1050">
                <a:solidFill>
                  <a:srgbClr val="7F7F7F"/>
                </a:solidFill>
                <a:latin typeface="Arial"/>
                <a:ea typeface="Arial"/>
                <a:cs typeface="Arial"/>
                <a:sym typeface="Arial"/>
              </a:endParaRPr>
            </a:p>
          </p:txBody>
        </p:sp>
      </p:grpSp>
      <p:grpSp>
        <p:nvGrpSpPr>
          <p:cNvPr id="224" name="Google Shape;224;p20"/>
          <p:cNvGrpSpPr/>
          <p:nvPr/>
        </p:nvGrpSpPr>
        <p:grpSpPr>
          <a:xfrm>
            <a:off x="0" y="348541"/>
            <a:ext cx="6858000" cy="57859"/>
            <a:chOff x="276446" y="1127056"/>
            <a:chExt cx="6241312" cy="45084"/>
          </a:xfrm>
        </p:grpSpPr>
        <p:cxnSp>
          <p:nvCxnSpPr>
            <p:cNvPr id="225" name="Google Shape;225;p20"/>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226" name="Google Shape;226;p20"/>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227" name="Google Shape;227;p20"/>
          <p:cNvSpPr/>
          <p:nvPr/>
        </p:nvSpPr>
        <p:spPr>
          <a:xfrm>
            <a:off x="2827642" y="4574362"/>
            <a:ext cx="1068600" cy="521400"/>
          </a:xfrm>
          <a:prstGeom prst="downArrow">
            <a:avLst>
              <a:gd name="adj1" fmla="val 50000"/>
              <a:gd name="adj2" fmla="val 50000"/>
            </a:avLst>
          </a:prstGeom>
          <a:noFill/>
          <a:ln w="1270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20"/>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grpSp>
        <p:nvGrpSpPr>
          <p:cNvPr id="229" name="Google Shape;229;p20"/>
          <p:cNvGrpSpPr/>
          <p:nvPr/>
        </p:nvGrpSpPr>
        <p:grpSpPr>
          <a:xfrm>
            <a:off x="459599" y="1924050"/>
            <a:ext cx="5836624" cy="2191072"/>
            <a:chOff x="510688" y="2000250"/>
            <a:chExt cx="5836624" cy="2191072"/>
          </a:xfrm>
        </p:grpSpPr>
        <p:pic>
          <p:nvPicPr>
            <p:cNvPr id="230" name="Google Shape;230;p20"/>
            <p:cNvPicPr preferRelativeResize="0"/>
            <p:nvPr/>
          </p:nvPicPr>
          <p:blipFill>
            <a:blip r:embed="rId4">
              <a:alphaModFix/>
            </a:blip>
            <a:stretch>
              <a:fillRect/>
            </a:stretch>
          </p:blipFill>
          <p:spPr>
            <a:xfrm>
              <a:off x="510688" y="2333576"/>
              <a:ext cx="5836624" cy="1857746"/>
            </a:xfrm>
            <a:prstGeom prst="rect">
              <a:avLst/>
            </a:prstGeom>
            <a:noFill/>
            <a:ln>
              <a:noFill/>
            </a:ln>
            <a:effectLst>
              <a:outerShdw blurRad="57150" dist="19050" dir="5400000" algn="bl" rotWithShape="0">
                <a:srgbClr val="000000">
                  <a:alpha val="50000"/>
                </a:srgbClr>
              </a:outerShdw>
            </a:effectLst>
          </p:spPr>
        </p:pic>
        <p:sp>
          <p:nvSpPr>
            <p:cNvPr id="231" name="Google Shape;231;p20"/>
            <p:cNvSpPr/>
            <p:nvPr/>
          </p:nvSpPr>
          <p:spPr>
            <a:xfrm>
              <a:off x="4533900" y="2324100"/>
              <a:ext cx="1114500" cy="3459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a:off x="3848100" y="3476625"/>
              <a:ext cx="800100" cy="3387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0"/>
            <p:cNvSpPr txBox="1"/>
            <p:nvPr/>
          </p:nvSpPr>
          <p:spPr>
            <a:xfrm>
              <a:off x="4391025" y="2000250"/>
              <a:ext cx="3618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b="1">
                  <a:solidFill>
                    <a:srgbClr val="E06666"/>
                  </a:solidFill>
                </a:rPr>
                <a:t>①</a:t>
              </a:r>
              <a:endParaRPr b="1">
                <a:solidFill>
                  <a:srgbClr val="E06666"/>
                </a:solidFill>
              </a:endParaRPr>
            </a:p>
          </p:txBody>
        </p:sp>
        <p:sp>
          <p:nvSpPr>
            <p:cNvPr id="234" name="Google Shape;234;p20"/>
            <p:cNvSpPr txBox="1"/>
            <p:nvPr/>
          </p:nvSpPr>
          <p:spPr>
            <a:xfrm>
              <a:off x="3733800" y="3137925"/>
              <a:ext cx="3618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b="1">
                  <a:solidFill>
                    <a:srgbClr val="E06666"/>
                  </a:solidFill>
                </a:rPr>
                <a:t>②</a:t>
              </a:r>
              <a:endParaRPr b="1">
                <a:solidFill>
                  <a:srgbClr val="E06666"/>
                </a:solidFill>
              </a:endParaRPr>
            </a:p>
          </p:txBody>
        </p:sp>
      </p:grpSp>
      <p:pic>
        <p:nvPicPr>
          <p:cNvPr id="235" name="Google Shape;235;p20"/>
          <p:cNvPicPr preferRelativeResize="0"/>
          <p:nvPr/>
        </p:nvPicPr>
        <p:blipFill>
          <a:blip r:embed="rId5">
            <a:alphaModFix/>
          </a:blip>
          <a:stretch>
            <a:fillRect/>
          </a:stretch>
        </p:blipFill>
        <p:spPr>
          <a:xfrm>
            <a:off x="558511" y="5248162"/>
            <a:ext cx="5839891" cy="33824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1"/>
          <p:cNvSpPr txBox="1">
            <a:spLocks noGrp="1"/>
          </p:cNvSpPr>
          <p:nvPr>
            <p:ph type="title"/>
          </p:nvPr>
        </p:nvSpPr>
        <p:spPr>
          <a:xfrm>
            <a:off x="276447" y="472778"/>
            <a:ext cx="6241311" cy="4155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solidFill>
                  <a:srgbClr val="7F7F7F"/>
                </a:solidFill>
                <a:latin typeface="Arial"/>
                <a:ea typeface="Arial"/>
                <a:cs typeface="Arial"/>
                <a:sym typeface="Arial"/>
              </a:rPr>
              <a:t>４</a:t>
            </a:r>
            <a:r>
              <a:rPr lang="ja-JP" sz="1800" b="1" i="0" u="none" strike="noStrike" cap="none">
                <a:solidFill>
                  <a:srgbClr val="7F7F7F"/>
                </a:solidFill>
                <a:latin typeface="Arial"/>
                <a:ea typeface="Arial"/>
                <a:cs typeface="Arial"/>
                <a:sym typeface="Arial"/>
              </a:rPr>
              <a:t>．スタッフの登録</a:t>
            </a:r>
            <a:endParaRPr/>
          </a:p>
        </p:txBody>
      </p:sp>
      <p:sp>
        <p:nvSpPr>
          <p:cNvPr id="241" name="Google Shape;241;p21"/>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900">
                <a:solidFill>
                  <a:srgbClr val="D0CECE"/>
                </a:solidFill>
                <a:latin typeface="Calibri"/>
                <a:ea typeface="Calibri"/>
                <a:cs typeface="Calibri"/>
                <a:sym typeface="Calibri"/>
              </a:rPr>
              <a:t>9</a:t>
            </a:fld>
            <a:endParaRPr sz="900">
              <a:solidFill>
                <a:srgbClr val="D0CECE"/>
              </a:solidFill>
              <a:latin typeface="Calibri"/>
              <a:ea typeface="Calibri"/>
              <a:cs typeface="Calibri"/>
              <a:sym typeface="Calibri"/>
            </a:endParaRPr>
          </a:p>
        </p:txBody>
      </p:sp>
      <p:cxnSp>
        <p:nvCxnSpPr>
          <p:cNvPr id="242" name="Google Shape;242;p21"/>
          <p:cNvCxnSpPr/>
          <p:nvPr/>
        </p:nvCxnSpPr>
        <p:spPr>
          <a:xfrm>
            <a:off x="276446" y="882567"/>
            <a:ext cx="6241311" cy="0"/>
          </a:xfrm>
          <a:prstGeom prst="straightConnector1">
            <a:avLst/>
          </a:prstGeom>
          <a:noFill/>
          <a:ln w="9525" cap="flat" cmpd="sng">
            <a:solidFill>
              <a:srgbClr val="0070C0"/>
            </a:solidFill>
            <a:prstDash val="solid"/>
            <a:miter lim="800000"/>
            <a:headEnd type="none" w="sm" len="sm"/>
            <a:tailEnd type="none" w="sm" len="sm"/>
          </a:ln>
        </p:spPr>
      </p:cxnSp>
      <p:sp>
        <p:nvSpPr>
          <p:cNvPr id="243" name="Google Shape;243;p21"/>
          <p:cNvSpPr txBox="1"/>
          <p:nvPr/>
        </p:nvSpPr>
        <p:spPr>
          <a:xfrm>
            <a:off x="276444" y="954668"/>
            <a:ext cx="6241311" cy="4154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050">
                <a:solidFill>
                  <a:srgbClr val="7F7F7F"/>
                </a:solidFill>
                <a:latin typeface="Arial"/>
                <a:ea typeface="Arial"/>
                <a:cs typeface="Arial"/>
                <a:sym typeface="Arial"/>
              </a:rPr>
              <a:t>　各項目については、下記の表をご確認ください。</a:t>
            </a:r>
            <a:endParaRPr sz="1050">
              <a:solidFill>
                <a:srgbClr val="7F7F7F"/>
              </a:solidFill>
              <a:latin typeface="Arial"/>
              <a:ea typeface="Arial"/>
              <a:cs typeface="Arial"/>
              <a:sym typeface="Arial"/>
            </a:endParaRPr>
          </a:p>
          <a:p>
            <a:pPr marL="0" marR="0" lvl="0" indent="0" algn="l" rtl="0">
              <a:spcBef>
                <a:spcPts val="0"/>
              </a:spcBef>
              <a:spcAft>
                <a:spcPts val="0"/>
              </a:spcAft>
              <a:buNone/>
            </a:pPr>
            <a:r>
              <a:rPr lang="ja-JP" sz="1050">
                <a:solidFill>
                  <a:srgbClr val="7F7F7F"/>
                </a:solidFill>
                <a:latin typeface="Arial"/>
                <a:ea typeface="Arial"/>
                <a:cs typeface="Arial"/>
                <a:sym typeface="Arial"/>
              </a:rPr>
              <a:t>「</a:t>
            </a:r>
            <a:r>
              <a:rPr lang="ja-JP" sz="1050">
                <a:solidFill>
                  <a:srgbClr val="FF0000"/>
                </a:solidFill>
                <a:latin typeface="Arial"/>
                <a:ea typeface="Arial"/>
                <a:cs typeface="Arial"/>
                <a:sym typeface="Arial"/>
              </a:rPr>
              <a:t>＊</a:t>
            </a:r>
            <a:r>
              <a:rPr lang="ja-JP" sz="1050">
                <a:solidFill>
                  <a:srgbClr val="7F7F7F"/>
                </a:solidFill>
                <a:latin typeface="Arial"/>
                <a:ea typeface="Arial"/>
                <a:cs typeface="Arial"/>
                <a:sym typeface="Arial"/>
              </a:rPr>
              <a:t>」のマークが付いている項目は、必須項目になります。</a:t>
            </a:r>
            <a:endParaRPr sz="1050">
              <a:solidFill>
                <a:srgbClr val="7F7F7F"/>
              </a:solidFill>
              <a:latin typeface="Arial"/>
              <a:ea typeface="Arial"/>
              <a:cs typeface="Arial"/>
              <a:sym typeface="Arial"/>
            </a:endParaRPr>
          </a:p>
        </p:txBody>
      </p:sp>
      <p:grpSp>
        <p:nvGrpSpPr>
          <p:cNvPr id="244" name="Google Shape;244;p21"/>
          <p:cNvGrpSpPr/>
          <p:nvPr/>
        </p:nvGrpSpPr>
        <p:grpSpPr>
          <a:xfrm>
            <a:off x="0" y="348541"/>
            <a:ext cx="6858000" cy="57859"/>
            <a:chOff x="276446" y="1127056"/>
            <a:chExt cx="6241312" cy="45084"/>
          </a:xfrm>
        </p:grpSpPr>
        <p:cxnSp>
          <p:nvCxnSpPr>
            <p:cNvPr id="245" name="Google Shape;245;p21"/>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246" name="Google Shape;246;p21"/>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247" name="Google Shape;247;p21"/>
          <p:cNvGraphicFramePr/>
          <p:nvPr/>
        </p:nvGraphicFramePr>
        <p:xfrm>
          <a:off x="413643" y="1591125"/>
          <a:ext cx="5966900" cy="5813500"/>
        </p:xfrm>
        <a:graphic>
          <a:graphicData uri="http://schemas.openxmlformats.org/drawingml/2006/table">
            <a:tbl>
              <a:tblPr>
                <a:noFill/>
                <a:tableStyleId>{E24E9AD8-4124-4E74-8C64-07CE461941A3}</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73915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姓名</a:t>
                      </a:r>
                      <a:r>
                        <a:rPr lang="ja-JP" sz="1050">
                          <a:solidFill>
                            <a:srgbClr val="FF0000"/>
                          </a:solidFill>
                          <a:latin typeface="Calibri"/>
                          <a:ea typeface="Calibri"/>
                          <a:cs typeface="Calibri"/>
                          <a:sym typeface="Calibri"/>
                        </a:rPr>
                        <a:t>＊</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スタッフの名前を登録します。</a:t>
                      </a:r>
                      <a:endParaRPr sz="1050">
                        <a:solidFill>
                          <a:srgbClr val="7F7F7F"/>
                        </a:solidFill>
                        <a:latin typeface="Calibri"/>
                        <a:ea typeface="Calibri"/>
                        <a:cs typeface="Calibri"/>
                        <a:sym typeface="Calibri"/>
                      </a:endParaRPr>
                    </a:p>
                  </a:txBody>
                  <a:tcPr marL="38100" marR="38100" marT="0" marB="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73915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メールアドレス</a:t>
                      </a:r>
                      <a:r>
                        <a:rPr lang="ja-JP" sz="1050">
                          <a:solidFill>
                            <a:srgbClr val="FF0000"/>
                          </a:solidFill>
                          <a:latin typeface="Calibri"/>
                          <a:ea typeface="Calibri"/>
                          <a:cs typeface="Calibri"/>
                          <a:sym typeface="Calibri"/>
                        </a:rPr>
                        <a:t>＊</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スタッフにマイページを送るためにメールアドレスの登録が必要になります。</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ジョブカンからの各通知メールを受信するメールアドレスを登録できます。　　 </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※メールは noreply@donuts.ne.jpから送信されます。</a:t>
                      </a:r>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47725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電話番号</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スタッフの電話番号を登録できます。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48792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生年月日</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オプション設定の「18歳未満の深夜勤務割り当てに対する警告表示する」という設定をした際に必要になります。</a:t>
                      </a:r>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52392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スタッフコード</a:t>
                      </a:r>
                      <a:r>
                        <a:rPr lang="ja-JP" sz="1050">
                          <a:solidFill>
                            <a:srgbClr val="FF0000"/>
                          </a:solidFill>
                          <a:latin typeface="Calibri"/>
                          <a:ea typeface="Calibri"/>
                          <a:cs typeface="Calibri"/>
                          <a:sym typeface="Calibri"/>
                        </a:rPr>
                        <a:t>＊</a:t>
                      </a:r>
                      <a:endParaRPr sz="1050">
                        <a:solidFill>
                          <a:srgbClr val="FF0000"/>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社員番号や給与計算に使用する任意コードを登録できます。</a:t>
                      </a:r>
                      <a:endParaRPr sz="1050">
                        <a:solidFill>
                          <a:srgbClr val="7F7F7F"/>
                        </a:solidFill>
                        <a:latin typeface="Calibri"/>
                        <a:ea typeface="Calibri"/>
                        <a:cs typeface="Calibri"/>
                        <a:sym typeface="Calibri"/>
                      </a:endParaRPr>
                    </a:p>
                    <a:p>
                      <a:pPr marL="0" marR="0" lvl="0" indent="0" algn="l" rtl="0">
                        <a:spcBef>
                          <a:spcPts val="0"/>
                        </a:spcBef>
                        <a:spcAft>
                          <a:spcPts val="0"/>
                        </a:spcAft>
                        <a:buNone/>
                      </a:pPr>
                      <a:r>
                        <a:rPr lang="ja-JP" sz="1050">
                          <a:solidFill>
                            <a:srgbClr val="7F7F7F"/>
                          </a:solidFill>
                          <a:latin typeface="Calibri"/>
                          <a:ea typeface="Calibri"/>
                          <a:cs typeface="Calibri"/>
                          <a:sym typeface="Calibri"/>
                        </a:rPr>
                        <a:t>一括登録を行う際は、こちらのスタッフコードを照合させ取り込みを行います。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r h="49227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スタッフ種別</a:t>
                      </a:r>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スタッフの種別を設定することができます。雇用形態や役職などを「</a:t>
                      </a:r>
                      <a:r>
                        <a:rPr lang="ja-JP" sz="1050" u="sng">
                          <a:solidFill>
                            <a:schemeClr val="hlink"/>
                          </a:solidFill>
                          <a:latin typeface="Calibri"/>
                          <a:ea typeface="Calibri"/>
                          <a:cs typeface="Calibri"/>
                          <a:sym typeface="Calibri"/>
                          <a:hlinkClick r:id="rId3"/>
                        </a:rPr>
                        <a:t>スタッフ種別設定</a:t>
                      </a:r>
                      <a:r>
                        <a:rPr lang="ja-JP" sz="1050">
                          <a:solidFill>
                            <a:srgbClr val="7F7F7F"/>
                          </a:solidFill>
                          <a:latin typeface="Calibri"/>
                          <a:ea typeface="Calibri"/>
                          <a:cs typeface="Calibri"/>
                          <a:sym typeface="Calibri"/>
                        </a:rPr>
                        <a:t>」で設定すると、スタッフに割り当てることができます。</a:t>
                      </a:r>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5"/>
                  </a:ext>
                </a:extLst>
              </a:tr>
              <a:tr h="847750">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時給</a:t>
                      </a:r>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スタッフの時給を設定できます。</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時給を設定しますと、労働時間や残業･深夜の割増し、交通費などを計算し、概算給与を表示させることができるようになります。</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※あくまで概算ですので、給与の計算は給与ソフトのご利用を推奨いたします。</a:t>
                      </a:r>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6"/>
                  </a:ext>
                </a:extLst>
              </a:tr>
              <a:tr h="49852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交通費</a:t>
                      </a:r>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1日の往復の交通費を入力できます。</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出勤した日数で計算し、概算交通費を出力できるようになります。</a:t>
                      </a:r>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7"/>
                  </a:ext>
                </a:extLst>
              </a:tr>
              <a:tr h="49852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入社日</a:t>
                      </a:r>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有休の自動付与などを行う場合に必要となります。</a:t>
                      </a:r>
                      <a:endParaRPr sz="1050">
                        <a:solidFill>
                          <a:srgbClr val="7F7F7F"/>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8"/>
                  </a:ext>
                </a:extLst>
              </a:tr>
              <a:tr h="509025">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メイングループ</a:t>
                      </a:r>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spcBef>
                          <a:spcPts val="0"/>
                        </a:spcBef>
                        <a:spcAft>
                          <a:spcPts val="0"/>
                        </a:spcAft>
                        <a:buNone/>
                      </a:pPr>
                      <a:r>
                        <a:rPr lang="ja-JP" sz="1050">
                          <a:solidFill>
                            <a:srgbClr val="7F7F7F"/>
                          </a:solidFill>
                          <a:latin typeface="Calibri"/>
                          <a:ea typeface="Calibri"/>
                          <a:cs typeface="Calibri"/>
                          <a:sym typeface="Calibri"/>
                        </a:rPr>
                        <a:t>所属するグループを設定できます。</a:t>
                      </a:r>
                      <a:br>
                        <a:rPr lang="ja-JP" sz="1050">
                          <a:solidFill>
                            <a:srgbClr val="7F7F7F"/>
                          </a:solidFill>
                          <a:latin typeface="Calibri"/>
                          <a:ea typeface="Calibri"/>
                          <a:cs typeface="Calibri"/>
                          <a:sym typeface="Calibri"/>
                        </a:rPr>
                      </a:br>
                      <a:r>
                        <a:rPr lang="ja-JP" sz="1050">
                          <a:solidFill>
                            <a:srgbClr val="7F7F7F"/>
                          </a:solidFill>
                          <a:latin typeface="Calibri"/>
                          <a:ea typeface="Calibri"/>
                          <a:cs typeface="Calibri"/>
                          <a:sym typeface="Calibri"/>
                        </a:rPr>
                        <a:t>残業設定などの就業規則設定は、メイングループの設定が適用されます。</a:t>
                      </a:r>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9"/>
                  </a:ext>
                </a:extLst>
              </a:tr>
            </a:tbl>
          </a:graphicData>
        </a:graphic>
      </p:graphicFrame>
      <p:sp>
        <p:nvSpPr>
          <p:cNvPr id="248" name="Google Shape;248;p21"/>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t>2018 © Donuts Co. Ltd, All Rights Reserved</a:t>
            </a:r>
            <a:endParaRPr/>
          </a:p>
        </p:txBody>
      </p:sp>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4327</Words>
  <Application>Microsoft Office PowerPoint</Application>
  <PresentationFormat>画面に合わせる (4:3)</PresentationFormat>
  <Paragraphs>745</Paragraphs>
  <Slides>51</Slides>
  <Notes>51</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51</vt:i4>
      </vt:variant>
    </vt:vector>
  </HeadingPairs>
  <TitlesOfParts>
    <vt:vector size="54" baseType="lpstr">
      <vt:lpstr>Arial</vt:lpstr>
      <vt:lpstr>Calibri</vt:lpstr>
      <vt:lpstr>Office テーマ</vt:lpstr>
      <vt:lpstr>PowerPoint プレゼンテーション</vt:lpstr>
      <vt:lpstr>もくじ</vt:lpstr>
      <vt:lpstr>はじめに</vt:lpstr>
      <vt:lpstr>１．部署/店舗の登録</vt:lpstr>
      <vt:lpstr>１．部署/店舗の登録</vt:lpstr>
      <vt:lpstr>２．スタッフ種別設定</vt:lpstr>
      <vt:lpstr>３．単位時間の設定</vt:lpstr>
      <vt:lpstr>４．スタッフの登録</vt:lpstr>
      <vt:lpstr>４．スタッフの登録</vt:lpstr>
      <vt:lpstr>４．スタッフの登録</vt:lpstr>
      <vt:lpstr>５．管理者の登録</vt:lpstr>
      <vt:lpstr>５．管理者の登録</vt:lpstr>
      <vt:lpstr>就業規則設定をしよう</vt:lpstr>
      <vt:lpstr>１.　所定時間･残業･深夜設定</vt:lpstr>
      <vt:lpstr>１.　所定時間･残業･深夜設定</vt:lpstr>
      <vt:lpstr>１.　所定時間･残業･深夜設定</vt:lpstr>
      <vt:lpstr>１.　所定時間･残業･深夜設定</vt:lpstr>
      <vt:lpstr>１.　所定時間･残業･深夜設定</vt:lpstr>
      <vt:lpstr>２.　打刻時間の切り上げ、切り捨ての設定</vt:lpstr>
      <vt:lpstr>２.　打刻時間の切り上げ、切り捨ての設定</vt:lpstr>
      <vt:lpstr>３.　公休日、法定休日の設定</vt:lpstr>
      <vt:lpstr>３.　公休日、法定休日の設定</vt:lpstr>
      <vt:lpstr>４.　休憩時間の計算方法</vt:lpstr>
      <vt:lpstr>４.　休憩時間の計算方法</vt:lpstr>
      <vt:lpstr>シフトの設定をしよう</vt:lpstr>
      <vt:lpstr>１．シフトパターン作成</vt:lpstr>
      <vt:lpstr>１．シフトパターン作成</vt:lpstr>
      <vt:lpstr>１．シフトパターン作成</vt:lpstr>
      <vt:lpstr>２．基本シフトの登録</vt:lpstr>
      <vt:lpstr>休暇･申請機能の 設定をしよう</vt:lpstr>
      <vt:lpstr>１．休暇･申請管理機能の初期設定</vt:lpstr>
      <vt:lpstr>１．休暇･申請管理機能の初期設定</vt:lpstr>
      <vt:lpstr>PowerPoint プレゼンテーション</vt:lpstr>
      <vt:lpstr>PowerPoint プレゼンテーション</vt:lpstr>
      <vt:lpstr>２．既存の休暇残日数の登録</vt:lpstr>
      <vt:lpstr>３．有休の自動付与設定</vt:lpstr>
      <vt:lpstr>承認者を設定しよう</vt:lpstr>
      <vt:lpstr>１．申請の承認者割り振り</vt:lpstr>
      <vt:lpstr>PowerPoint プレゼンテーション</vt:lpstr>
      <vt:lpstr>PowerPoint プレゼンテーション</vt:lpstr>
      <vt:lpstr>１．プロジェクトの設定</vt:lpstr>
      <vt:lpstr>２．タスクの設定</vt:lpstr>
      <vt:lpstr>PowerPoint プレゼンテーション</vt:lpstr>
      <vt:lpstr>１．給与計算用のデータ</vt:lpstr>
      <vt:lpstr>１．給与計算用のデータ</vt:lpstr>
      <vt:lpstr>１．給与計算用のデータ</vt:lpstr>
      <vt:lpstr>１．給与計算用のデータ</vt:lpstr>
      <vt:lpstr>２．出勤簿用のデータ</vt:lpstr>
      <vt:lpstr>２．出勤簿用のデータ</vt:lpstr>
      <vt:lpstr>２．出勤簿用のデータ</vt:lpstr>
      <vt:lpstr>１．出勤簿用のデータ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nomoto.ayumi</dc:creator>
  <cp:lastModifiedBy>nomoto.ayumi</cp:lastModifiedBy>
  <cp:revision>2</cp:revision>
  <dcterms:modified xsi:type="dcterms:W3CDTF">2019-01-28T05:00:40Z</dcterms:modified>
</cp:coreProperties>
</file>